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9" r:id="rId1"/>
    <p:sldMasterId id="2147483801" r:id="rId2"/>
  </p:sldMasterIdLst>
  <p:notesMasterIdLst>
    <p:notesMasterId r:id="rId22"/>
  </p:notesMasterIdLst>
  <p:sldIdLst>
    <p:sldId id="256" r:id="rId3"/>
    <p:sldId id="257" r:id="rId4"/>
    <p:sldId id="266" r:id="rId5"/>
    <p:sldId id="280" r:id="rId6"/>
    <p:sldId id="278" r:id="rId7"/>
    <p:sldId id="285" r:id="rId8"/>
    <p:sldId id="287" r:id="rId9"/>
    <p:sldId id="286" r:id="rId10"/>
    <p:sldId id="264" r:id="rId11"/>
    <p:sldId id="259" r:id="rId12"/>
    <p:sldId id="281" r:id="rId13"/>
    <p:sldId id="284" r:id="rId14"/>
    <p:sldId id="290" r:id="rId15"/>
    <p:sldId id="282" r:id="rId16"/>
    <p:sldId id="276" r:id="rId17"/>
    <p:sldId id="292" r:id="rId18"/>
    <p:sldId id="283" r:id="rId19"/>
    <p:sldId id="261" r:id="rId20"/>
    <p:sldId id="28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E79"/>
    <a:srgbClr val="3D455B"/>
    <a:srgbClr val="606D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191" autoAdjust="0"/>
    <p:restoredTop sz="94694"/>
  </p:normalViewPr>
  <p:slideViewPr>
    <p:cSldViewPr snapToGrid="0" snapToObjects="1">
      <p:cViewPr varScale="1">
        <p:scale>
          <a:sx n="68" d="100"/>
          <a:sy n="68" d="100"/>
        </p:scale>
        <p:origin x="10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65A0C8-084F-2B4D-8A73-15EA68B91871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F61B4-2E0F-894E-8749-EDE23C7F1E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774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2F61B4-2E0F-894E-8749-EDE23C7F1E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09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89D1C-DC2D-2D4F-9989-6F2F61025E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3B088D-002E-5746-B3D6-54A9567797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40D64-41B6-C842-BAB9-D63EE76EC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055315-4333-6B45-9769-1A5D4492E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BCB3CA-0E1F-604F-AA09-04583718E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1875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3613E-CBB7-5243-803C-26A164CA1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2C18E1-03A6-B947-9D90-F8316E9589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685A7-D445-DF4A-B85F-10F25BC5F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B26C7-F5AA-1344-911B-F2F9B0E1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7E4F4-14D0-3D49-BC2C-689D483FE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3253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D22E886-467D-3247-97D3-36906BA489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519462-988D-224C-BFAD-B3103E1248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2A9DE-51FB-D945-BFA8-781A83B88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A2E44-C1FC-DC49-BDBB-C93082A01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A2D7C-3CFB-3C48-84DE-B29EDB1F6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071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A8F0-1B7F-4CEA-8EF7-9C4737D461C3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72B7A-44AC-4C87-80D2-893DFDB3B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686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A8F0-1B7F-4CEA-8EF7-9C4737D461C3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72B7A-44AC-4C87-80D2-893DFDB3B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49032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A8F0-1B7F-4CEA-8EF7-9C4737D461C3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72B7A-44AC-4C87-80D2-893DFDB3B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92317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A8F0-1B7F-4CEA-8EF7-9C4737D461C3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72B7A-44AC-4C87-80D2-893DFDB3B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827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A8F0-1B7F-4CEA-8EF7-9C4737D461C3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72B7A-44AC-4C87-80D2-893DFDB3B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7090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A8F0-1B7F-4CEA-8EF7-9C4737D461C3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72B7A-44AC-4C87-80D2-893DFDB3B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522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A8F0-1B7F-4CEA-8EF7-9C4737D461C3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72B7A-44AC-4C87-80D2-893DFDB3B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0755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A8F0-1B7F-4CEA-8EF7-9C4737D461C3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72B7A-44AC-4C87-80D2-893DFDB3B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444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5EF64-0C54-F047-9CFD-B301C1D59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88428-0FCF-2240-BF25-502C07441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9635B-BBB2-4542-918C-A925131B6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86621A-8987-3B4F-BFA2-8F929C244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EF8680-2497-6E4A-A5BD-5B45FE085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8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A8F0-1B7F-4CEA-8EF7-9C4737D461C3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72B7A-44AC-4C87-80D2-893DFDB3B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1979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A8F0-1B7F-4CEA-8EF7-9C4737D461C3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72B7A-44AC-4C87-80D2-893DFDB3B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346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EA8F0-1B7F-4CEA-8EF7-9C4737D461C3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72B7A-44AC-4C87-80D2-893DFDB3B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98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02ABE-1E30-4646-8E37-E345D7616E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9BC0D6-3F01-EE4C-8F28-3C7771C5E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10B9C-CCD8-434A-BC2B-ECBA32DE5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B046C-39DB-6C4E-B136-C3E3E09A9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22782-511D-8648-A84D-C2CDB0E2A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42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5D252-2456-8C42-9AEC-3A7982CCE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B2E65-C278-214B-8BBE-B4ECC6DF43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065C00-6652-FE46-8670-7C0E6CFB7B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6F22E-559E-1541-AE0C-455D00E71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1D37AA-BAA4-A540-989D-89F22B949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9667D-D27B-AC45-8D75-5C202F973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814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DCEE7-EB25-B246-80FB-ECB5B2E47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CBF12-3D7E-F74A-B1F2-8D4F5ABF7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76ED3F-CE32-AB4A-AF45-F466BC4762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AA26E9-C2D7-D743-9027-BC8E325B2E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38F05F-CACC-E143-BFD8-A0D5D6038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DC650F-B669-2E4B-9EE4-844D0BDB8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FA2A33-7DF9-564D-ADC0-AA73D289D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B72D4-0B95-AA45-9E9C-77FF6CF0E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80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AE061-8D8A-A44F-B241-1CCBB42AB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4DF413F-9AB5-9A4E-9F61-87E3701A7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DC140E-A8A3-644A-8D2A-AFA0B78AF3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64A959-5234-DA46-81F4-ECF4CF32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026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10D807-0F63-F74E-BDF2-8BB8B9F73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071E2E-99A1-3043-BB21-FE474CC3C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F0033-591E-E44F-822C-C8222DC7E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6324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D9ACC-AC1D-9D4A-8299-7A9B801C0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B2C8F-3742-3C46-BB0E-FA9F02A81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A4990-9169-544D-94A0-A6842C993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B1D84A-A583-1C40-84E3-03E0BB035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D0877-C48A-044A-9E1F-678589E72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E2F9D5-A663-FC4F-902F-0D5F3C4D7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4657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60663-0ADD-254F-B710-73AFE4577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4074C8-4EFD-2645-9ED0-9ABECC2E8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8AC1BB-B4D2-F34F-BCD0-8409E70BB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720C08-1AD6-284A-AED4-8C7FDE3A8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484F0-0711-E546-BB63-250A79232D3A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C81F3-5D6A-9845-AF49-AFA59C254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98B155-B7CF-E04F-896F-6F54730D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676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536822-C291-9344-92F7-FEE7CEA0D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05628-7216-0047-B336-6143E3D45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61B7D-9A5F-A94F-8DF9-DEFC0DC964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484F0-0711-E546-BB63-250A79232D3A}" type="datetimeFigureOut">
              <a:rPr lang="en-US" smtClean="0"/>
              <a:t>9/28/2020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6EA870-D8CA-CE4C-8B37-D91E7F1CE9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D9F5B3-2567-FA4A-9BC0-B4667348CA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0193C-314B-6445-95EE-F653AE0F00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18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EA8F0-1B7F-4CEA-8EF7-9C4737D461C3}" type="datetimeFigureOut">
              <a:rPr lang="en-GB" smtClean="0"/>
              <a:t>28/09/2020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72B7A-44AC-4C87-80D2-893DFDB3B3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59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DE79"/>
            </a:gs>
            <a:gs pos="25000">
              <a:srgbClr val="606D90">
                <a:alpha val="50000"/>
              </a:srgbClr>
            </a:gs>
            <a:gs pos="63000">
              <a:srgbClr val="3D455B"/>
            </a:gs>
            <a:gs pos="16000">
              <a:schemeClr val="accent4">
                <a:lumMod val="20000"/>
                <a:lumOff val="80000"/>
                <a:alpha val="47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166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Welcome</a:t>
            </a:r>
            <a:br>
              <a:rPr lang="en-US" sz="166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</a:br>
            <a:r>
              <a:rPr lang="en-US" sz="107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to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028A9-4D10-0446-B790-3FD31DEC4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10486" y="3671668"/>
            <a:ext cx="6147582" cy="3186332"/>
          </a:xfrm>
        </p:spPr>
        <p:txBody>
          <a:bodyPr>
            <a:normAutofit/>
          </a:bodyPr>
          <a:lstStyle/>
          <a:p>
            <a:r>
              <a:rPr lang="en-US" sz="18000" dirty="0">
                <a:solidFill>
                  <a:schemeClr val="bg1"/>
                </a:solidFill>
                <a:latin typeface="Kristen ITC" panose="03050502040202030202" pitchFamily="66" charset="0"/>
              </a:rPr>
              <a:t>A</a:t>
            </a:r>
            <a:r>
              <a:rPr lang="en-US" sz="18000" dirty="0">
                <a:solidFill>
                  <a:srgbClr val="FF0000"/>
                </a:solidFill>
                <a:latin typeface="Kristen ITC" panose="03050502040202030202" pitchFamily="66" charset="0"/>
              </a:rPr>
              <a:t>R</a:t>
            </a:r>
            <a:r>
              <a:rPr lang="en-US" sz="18000" dirty="0">
                <a:solidFill>
                  <a:srgbClr val="FFFF00"/>
                </a:solidFill>
                <a:latin typeface="Kristen ITC" panose="03050502040202030202" pitchFamily="66" charset="0"/>
              </a:rPr>
              <a:t>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456" y="245076"/>
            <a:ext cx="2185087" cy="222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917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DE79"/>
            </a:gs>
            <a:gs pos="25000">
              <a:srgbClr val="606D90">
                <a:alpha val="50000"/>
              </a:srgbClr>
            </a:gs>
            <a:gs pos="63000">
              <a:srgbClr val="3D455B"/>
            </a:gs>
            <a:gs pos="16000">
              <a:schemeClr val="accent4">
                <a:lumMod val="20000"/>
                <a:lumOff val="80000"/>
                <a:alpha val="47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948" y="245076"/>
            <a:ext cx="9050024" cy="978813"/>
          </a:xfrm>
        </p:spPr>
        <p:txBody>
          <a:bodyPr>
            <a:normAutofit fontScale="90000"/>
          </a:bodyPr>
          <a:lstStyle/>
          <a:p>
            <a:pPr algn="l"/>
            <a:r>
              <a:rPr lang="en-US" sz="66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What can I do in the future?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456" y="245076"/>
            <a:ext cx="2185087" cy="2224816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C4006A-5F42-4321-8B63-F3FA9C4059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7658" y="1248507"/>
            <a:ext cx="5528603" cy="55286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C3CAC4-064A-49E8-AB4C-C69594089BF6}"/>
              </a:ext>
            </a:extLst>
          </p:cNvPr>
          <p:cNvSpPr txBox="1"/>
          <p:nvPr/>
        </p:nvSpPr>
        <p:spPr>
          <a:xfrm>
            <a:off x="8314006" y="5661205"/>
            <a:ext cx="3685736" cy="107721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  <a:latin typeface="Kristen ITC" panose="03050502040202030202" pitchFamily="66" charset="0"/>
              </a:rPr>
              <a:t>…and that’s just the beginning.</a:t>
            </a:r>
            <a:endParaRPr lang="en-GB" sz="3200" b="1" dirty="0">
              <a:solidFill>
                <a:srgbClr val="7030A0"/>
              </a:solidFill>
              <a:latin typeface="Kristen ITC" panose="0305050204020203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922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DE79"/>
            </a:gs>
            <a:gs pos="25000">
              <a:srgbClr val="606D90">
                <a:alpha val="50000"/>
              </a:srgbClr>
            </a:gs>
            <a:gs pos="63000">
              <a:srgbClr val="3D455B"/>
            </a:gs>
            <a:gs pos="16000">
              <a:schemeClr val="accent4">
                <a:lumMod val="20000"/>
                <a:lumOff val="80000"/>
                <a:alpha val="47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632" y="104399"/>
            <a:ext cx="6663996" cy="1375805"/>
          </a:xfrm>
        </p:spPr>
        <p:txBody>
          <a:bodyPr>
            <a:normAutofit/>
          </a:bodyPr>
          <a:lstStyle/>
          <a:p>
            <a:pPr algn="l"/>
            <a:r>
              <a:rPr lang="en-US" sz="88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Do we go anywhere?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028A9-4D10-0446-B790-3FD31DEC4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4345" y="2715064"/>
            <a:ext cx="3478140" cy="3897859"/>
          </a:xfrm>
        </p:spPr>
        <p:txBody>
          <a:bodyPr>
            <a:normAutofit lnSpcReduction="10000"/>
          </a:bodyPr>
          <a:lstStyle/>
          <a:p>
            <a:pPr algn="r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We go on regular trips to Art galleries. Here are a few from the last 12 months.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5527" y="104399"/>
            <a:ext cx="2185087" cy="2224816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EBB9F286-716C-4D6C-BC12-0EBFDE118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13" y="1480203"/>
            <a:ext cx="4580793" cy="2515021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C8DF2DB9-1E35-43F7-AA4E-F6FE3FBCB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299" y="3323959"/>
            <a:ext cx="2244083" cy="3288964"/>
          </a:xfrm>
          <a:prstGeom prst="rect">
            <a:avLst/>
          </a:prstGeom>
        </p:spPr>
      </p:pic>
      <p:pic>
        <p:nvPicPr>
          <p:cNvPr id="14" name="Picture 13" descr="A picture containing text, photo&#10;&#10;Description automatically generated">
            <a:extLst>
              <a:ext uri="{FF2B5EF4-FFF2-40B4-BE49-F238E27FC236}">
                <a16:creationId xmlns:a16="http://schemas.microsoft.com/office/drawing/2014/main" id="{93699806-6920-47BA-B9D5-405731E86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8467" y="65292"/>
            <a:ext cx="1697060" cy="23743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325CBB-CB70-4AC9-83C9-72D8194207E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979963" y="1348230"/>
            <a:ext cx="3218503" cy="433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8978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DE79"/>
            </a:gs>
            <a:gs pos="25000">
              <a:srgbClr val="606D90">
                <a:alpha val="50000"/>
              </a:srgbClr>
            </a:gs>
            <a:gs pos="63000">
              <a:srgbClr val="3D455B"/>
            </a:gs>
            <a:gs pos="16000">
              <a:schemeClr val="accent4">
                <a:lumMod val="20000"/>
                <a:lumOff val="80000"/>
                <a:alpha val="47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632" y="104399"/>
            <a:ext cx="6663996" cy="1375805"/>
          </a:xfrm>
        </p:spPr>
        <p:txBody>
          <a:bodyPr>
            <a:normAutofit/>
          </a:bodyPr>
          <a:lstStyle/>
          <a:p>
            <a:pPr algn="l"/>
            <a:r>
              <a:rPr lang="en-US" sz="88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Do we go anywhere?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5527" y="104399"/>
            <a:ext cx="2185087" cy="2224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B9F286-716C-4D6C-BC12-0EBFDE1181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05173" y="1363337"/>
            <a:ext cx="3354740" cy="251502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DF2DB9-1E35-43F7-AA4E-F6FE3FBCB9B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189483" y="3761491"/>
            <a:ext cx="2244083" cy="2992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7325CBB-CB70-4AC9-83C9-72D8194207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629174" y="297062"/>
            <a:ext cx="3218503" cy="42913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6646287-63F1-47D2-9799-A6EB99963CF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27640" y="3114460"/>
            <a:ext cx="3566235" cy="3566235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76028A9-4D10-0446-B790-3FD31DEC4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2474" y="2756547"/>
            <a:ext cx="3478140" cy="3897859"/>
          </a:xfrm>
          <a:noFill/>
        </p:spPr>
        <p:txBody>
          <a:bodyPr>
            <a:normAutofit/>
          </a:bodyPr>
          <a:lstStyle/>
          <a:p>
            <a:pPr algn="r"/>
            <a:r>
              <a:rPr lang="en-US" sz="4400" dirty="0">
                <a:solidFill>
                  <a:srgbClr val="FFFF00"/>
                </a:solidFill>
                <a:latin typeface="Gloucester MT Extra Condensed" panose="02030808020601010101" pitchFamily="18" charset="0"/>
              </a:rPr>
              <a:t>We go on trips to support particular exam questions. This was a trip to support a ‘Photography at night’ question.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3699806-6920-47BA-B9D5-405731E864D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972430" y="1363336"/>
            <a:ext cx="3007892" cy="401052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696917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DE79"/>
            </a:gs>
            <a:gs pos="25000">
              <a:srgbClr val="606D90">
                <a:alpha val="50000"/>
              </a:srgbClr>
            </a:gs>
            <a:gs pos="63000">
              <a:srgbClr val="3D455B"/>
            </a:gs>
            <a:gs pos="16000">
              <a:schemeClr val="accent4">
                <a:lumMod val="20000"/>
                <a:lumOff val="80000"/>
                <a:alpha val="47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632" y="104399"/>
            <a:ext cx="6663996" cy="1375805"/>
          </a:xfrm>
        </p:spPr>
        <p:txBody>
          <a:bodyPr>
            <a:normAutofit/>
          </a:bodyPr>
          <a:lstStyle/>
          <a:p>
            <a:pPr algn="l"/>
            <a:r>
              <a:rPr lang="en-US" sz="88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Do we go anywhere?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5527" y="104399"/>
            <a:ext cx="2185087" cy="222481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D76028A9-4D10-0446-B790-3FD31DEC4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2474" y="2756547"/>
            <a:ext cx="3478140" cy="3897859"/>
          </a:xfrm>
          <a:noFill/>
        </p:spPr>
        <p:txBody>
          <a:bodyPr>
            <a:normAutofit/>
          </a:bodyPr>
          <a:lstStyle/>
          <a:p>
            <a:pPr algn="r"/>
            <a:r>
              <a:rPr lang="en-US" sz="4400" dirty="0">
                <a:solidFill>
                  <a:srgbClr val="FFFF00"/>
                </a:solidFill>
                <a:latin typeface="Gloucester MT Extra Condensed" panose="02030808020601010101" pitchFamily="18" charset="0"/>
              </a:rPr>
              <a:t>... And every year we go bowling.</a:t>
            </a:r>
          </a:p>
          <a:p>
            <a:pPr algn="r"/>
            <a:r>
              <a:rPr lang="en-US" sz="4400" dirty="0">
                <a:solidFill>
                  <a:srgbClr val="FFFF00"/>
                </a:solidFill>
                <a:latin typeface="Gloucester MT Extra Condensed" panose="02030808020601010101" pitchFamily="18" charset="0"/>
              </a:rPr>
              <a:t>It’s an Art tradition now.</a:t>
            </a:r>
          </a:p>
          <a:p>
            <a:pPr algn="r"/>
            <a:r>
              <a:rPr lang="en-US" sz="2800" dirty="0">
                <a:solidFill>
                  <a:srgbClr val="FFFF00"/>
                </a:solidFill>
                <a:latin typeface="Gloucester MT Extra Condensed" panose="02030808020601010101" pitchFamily="18" charset="0"/>
              </a:rPr>
              <a:t>(Optional but traditional.)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73DCCE6-C713-4341-93B5-77D97C98FF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293" y="2029232"/>
            <a:ext cx="8222531" cy="462517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6173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DE79"/>
            </a:gs>
            <a:gs pos="25000">
              <a:srgbClr val="606D90">
                <a:alpha val="50000"/>
              </a:srgbClr>
            </a:gs>
            <a:gs pos="63000">
              <a:srgbClr val="3D455B"/>
            </a:gs>
            <a:gs pos="16000">
              <a:schemeClr val="accent4">
                <a:lumMod val="20000"/>
                <a:lumOff val="80000"/>
                <a:alpha val="47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632" y="104399"/>
            <a:ext cx="6663996" cy="1375805"/>
          </a:xfrm>
        </p:spPr>
        <p:txBody>
          <a:bodyPr>
            <a:normAutofit fontScale="90000"/>
          </a:bodyPr>
          <a:lstStyle/>
          <a:p>
            <a:pPr algn="l"/>
            <a:r>
              <a:rPr lang="en-US" sz="88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Do we get any visitors?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028A9-4D10-0446-B790-3FD31DEC4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836" y="3161778"/>
            <a:ext cx="5564848" cy="3897859"/>
          </a:xfrm>
        </p:spPr>
        <p:txBody>
          <a:bodyPr>
            <a:normAutofit/>
          </a:bodyPr>
          <a:lstStyle/>
          <a:p>
            <a:pPr algn="r"/>
            <a:r>
              <a:rPr lang="en-US" sz="4000" dirty="0">
                <a:solidFill>
                  <a:srgbClr val="FCDE79"/>
                </a:solidFill>
                <a:latin typeface="Gloucester MT Extra Condensed" panose="02030808020601010101" pitchFamily="18" charset="0"/>
              </a:rPr>
              <a:t>We have regular visits from artists and designers. For example, we visited artist Fay Ford in her studio, had a visit from an architect Paul Prince and Alfie Heywood, designer for the ENO, Coldplay and Take That</a:t>
            </a:r>
            <a:r>
              <a:rPr lang="en-US" sz="3600" dirty="0">
                <a:solidFill>
                  <a:srgbClr val="FCDE79"/>
                </a:solidFill>
                <a:latin typeface="Gloucester MT Extra Condensed" panose="02030808020601010101" pitchFamily="18" charset="0"/>
              </a:rPr>
              <a:t>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95527" y="104399"/>
            <a:ext cx="2185087" cy="2224816"/>
          </a:xfrm>
          <a:prstGeom prst="rect">
            <a:avLst/>
          </a:prstGeom>
        </p:spPr>
      </p:pic>
      <p:pic>
        <p:nvPicPr>
          <p:cNvPr id="5" name="Picture 4" descr="A group of people in a room&#10;&#10;Description automatically generated">
            <a:extLst>
              <a:ext uri="{FF2B5EF4-FFF2-40B4-BE49-F238E27FC236}">
                <a16:creationId xmlns:a16="http://schemas.microsoft.com/office/drawing/2014/main" id="{9B0479ED-2346-4578-867A-42D37D3B7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55" y="1659369"/>
            <a:ext cx="4375051" cy="291670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25B0F7-6FCA-4B36-8245-08BD962DE86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35016" y="3696222"/>
            <a:ext cx="3888934" cy="291670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3852528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662" y="1940950"/>
            <a:ext cx="4253315" cy="2969345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18754" y="213756"/>
            <a:ext cx="11792198" cy="624786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Life Drawing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Wednesdays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(some) Saturdays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6000" b="1" dirty="0">
              <a:solidFill>
                <a:srgbClr val="7030A0"/>
              </a:solidFill>
              <a:latin typeface="Calibri" panose="020F0502020204030204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(Working with a range of different models.)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erson sitting in a room&#10;&#10;Description automatically generated">
            <a:extLst>
              <a:ext uri="{FF2B5EF4-FFF2-40B4-BE49-F238E27FC236}">
                <a16:creationId xmlns:a16="http://schemas.microsoft.com/office/drawing/2014/main" id="{1CA05282-FCB6-4988-8871-1C28E29C4C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3256" y="1839881"/>
            <a:ext cx="5914845" cy="443431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154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6C71C-3C68-4A25-8B1B-82801A95C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895"/>
            <a:ext cx="10515600" cy="5275385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7200" b="1" u="sng" dirty="0">
                <a:solidFill>
                  <a:prstClr val="black"/>
                </a:solidFill>
                <a:latin typeface="Calibri" panose="020F0502020204030204"/>
              </a:rPr>
              <a:t>6</a:t>
            </a:r>
            <a:r>
              <a:rPr lang="en-US" sz="7200" b="1" u="sng" baseline="30000" dirty="0">
                <a:solidFill>
                  <a:prstClr val="black"/>
                </a:solidFill>
                <a:latin typeface="Calibri" panose="020F0502020204030204"/>
              </a:rPr>
              <a:t>th</a:t>
            </a:r>
            <a:r>
              <a:rPr lang="en-US" sz="7200" b="1" u="sng" dirty="0">
                <a:solidFill>
                  <a:prstClr val="black"/>
                </a:solidFill>
                <a:latin typeface="Calibri" panose="020F0502020204030204"/>
              </a:rPr>
              <a:t> Form Art Room</a:t>
            </a:r>
            <a:br>
              <a:rPr lang="en-US" sz="7200" b="1" u="sng" dirty="0">
                <a:solidFill>
                  <a:prstClr val="black"/>
                </a:solidFill>
                <a:latin typeface="Calibri" panose="020F0502020204030204"/>
              </a:rPr>
            </a:br>
            <a:br>
              <a:rPr lang="en-US" sz="2800" b="1" dirty="0">
                <a:solidFill>
                  <a:srgbClr val="7030A0"/>
                </a:solidFill>
                <a:latin typeface="Calibri" panose="020F0502020204030204"/>
              </a:rPr>
            </a:br>
            <a:r>
              <a:rPr lang="en-US" sz="6000" b="1" dirty="0">
                <a:solidFill>
                  <a:srgbClr val="7030A0"/>
                </a:solidFill>
                <a:latin typeface="Calibri" panose="020F0502020204030204"/>
              </a:rPr>
              <a:t>A dedicated classroom</a:t>
            </a:r>
            <a:br>
              <a:rPr lang="en-US" sz="6000" b="1" dirty="0">
                <a:solidFill>
                  <a:srgbClr val="7030A0"/>
                </a:solidFill>
                <a:latin typeface="Calibri" panose="020F0502020204030204"/>
              </a:rPr>
            </a:br>
            <a:r>
              <a:rPr lang="en-US" sz="6000" b="1" dirty="0">
                <a:solidFill>
                  <a:srgbClr val="7030A0"/>
                </a:solidFill>
                <a:latin typeface="Calibri" panose="020F0502020204030204"/>
              </a:rPr>
              <a:t>for 6th Form artists only</a:t>
            </a:r>
            <a:br>
              <a:rPr lang="en-US" b="1" dirty="0">
                <a:solidFill>
                  <a:srgbClr val="7030A0"/>
                </a:solidFill>
                <a:latin typeface="Calibri" panose="020F0502020204030204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95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DE79"/>
            </a:gs>
            <a:gs pos="25000">
              <a:srgbClr val="606D90">
                <a:alpha val="50000"/>
              </a:srgbClr>
            </a:gs>
            <a:gs pos="63000">
              <a:srgbClr val="3D455B"/>
            </a:gs>
            <a:gs pos="16000">
              <a:schemeClr val="accent4">
                <a:lumMod val="20000"/>
                <a:lumOff val="80000"/>
                <a:alpha val="47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188" y="245076"/>
            <a:ext cx="8443783" cy="1375805"/>
          </a:xfrm>
        </p:spPr>
        <p:txBody>
          <a:bodyPr>
            <a:normAutofit/>
          </a:bodyPr>
          <a:lstStyle/>
          <a:p>
            <a:pPr algn="l"/>
            <a:r>
              <a:rPr lang="en-US" sz="88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Any questions?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028A9-4D10-0446-B790-3FD31DEC4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134" y="2550298"/>
            <a:ext cx="11615351" cy="372212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Lucida Handwriting" panose="03010101010101010101" pitchFamily="66" charset="77"/>
              </a:rPr>
              <a:t>If you have any further questions</a:t>
            </a:r>
          </a:p>
          <a:p>
            <a:r>
              <a:rPr lang="en-US" sz="3600" dirty="0">
                <a:solidFill>
                  <a:srgbClr val="FFFF00"/>
                </a:solidFill>
                <a:latin typeface="Lucida Handwriting" panose="03010101010101010101" pitchFamily="66" charset="77"/>
              </a:rPr>
              <a:t>please contact </a:t>
            </a:r>
            <a:r>
              <a:rPr lang="en-US" sz="3600" dirty="0" err="1">
                <a:solidFill>
                  <a:srgbClr val="FFFF00"/>
                </a:solidFill>
                <a:latin typeface="Lucida Handwriting" panose="03010101010101010101" pitchFamily="66" charset="77"/>
              </a:rPr>
              <a:t>Mr</a:t>
            </a:r>
            <a:r>
              <a:rPr lang="en-US" sz="3600" dirty="0">
                <a:solidFill>
                  <a:srgbClr val="FFFF00"/>
                </a:solidFill>
                <a:latin typeface="Lucida Handwriting" panose="03010101010101010101" pitchFamily="66" charset="77"/>
              </a:rPr>
              <a:t> Bowen on:</a:t>
            </a:r>
          </a:p>
          <a:p>
            <a:r>
              <a:rPr lang="en-US" sz="3600" dirty="0">
                <a:solidFill>
                  <a:srgbClr val="FFFF00"/>
                </a:solidFill>
                <a:latin typeface="Lucida Handwriting" panose="03010101010101010101" pitchFamily="66" charset="77"/>
              </a:rPr>
              <a:t>				</a:t>
            </a:r>
            <a:r>
              <a:rPr lang="en-US" sz="4800" dirty="0">
                <a:solidFill>
                  <a:srgbClr val="FFFF00"/>
                </a:solidFill>
              </a:rPr>
              <a:t>bowens</a:t>
            </a:r>
            <a:r>
              <a:rPr lang="en-US" sz="4800" dirty="0">
                <a:solidFill>
                  <a:srgbClr val="FFFF00"/>
                </a:solidFill>
                <a:cs typeface="Calibri" panose="020F0502020204030204" pitchFamily="34" charset="0"/>
              </a:rPr>
              <a:t>@wallingfordschool.com</a:t>
            </a:r>
            <a:endParaRPr lang="en-US" sz="4800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456" y="245076"/>
            <a:ext cx="2185087" cy="222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665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DE79"/>
            </a:gs>
            <a:gs pos="25000">
              <a:srgbClr val="606D90">
                <a:alpha val="50000"/>
              </a:srgbClr>
            </a:gs>
            <a:gs pos="63000">
              <a:srgbClr val="3D455B"/>
            </a:gs>
            <a:gs pos="16000">
              <a:schemeClr val="accent4">
                <a:lumMod val="20000"/>
                <a:lumOff val="80000"/>
                <a:alpha val="47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594" y="2960904"/>
            <a:ext cx="11388812" cy="1287540"/>
          </a:xfrm>
        </p:spPr>
        <p:txBody>
          <a:bodyPr>
            <a:normAutofit fontScale="90000"/>
          </a:bodyPr>
          <a:lstStyle/>
          <a:p>
            <a:r>
              <a:rPr lang="en-US" sz="88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Good Luck and remember…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456" y="245076"/>
            <a:ext cx="2185087" cy="222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69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564" y="398202"/>
            <a:ext cx="11901765" cy="501538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5586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DE79"/>
            </a:gs>
            <a:gs pos="25000">
              <a:srgbClr val="606D90">
                <a:alpha val="50000"/>
              </a:srgbClr>
            </a:gs>
            <a:gs pos="63000">
              <a:srgbClr val="3D455B"/>
            </a:gs>
            <a:gs pos="16000">
              <a:schemeClr val="accent4">
                <a:lumMod val="20000"/>
                <a:lumOff val="80000"/>
                <a:alpha val="47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3188" y="245076"/>
            <a:ext cx="8443783" cy="1375805"/>
          </a:xfrm>
        </p:spPr>
        <p:txBody>
          <a:bodyPr>
            <a:normAutofit/>
          </a:bodyPr>
          <a:lstStyle/>
          <a:p>
            <a:pPr algn="l"/>
            <a:r>
              <a:rPr lang="en-US" sz="88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Meet the team: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028A9-4D10-0446-B790-3FD31DEC4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702" y="1949522"/>
            <a:ext cx="11541211" cy="4434116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solidFill>
                  <a:srgbClr val="FCDE79"/>
                </a:solidFill>
                <a:latin typeface="Lucida Handwriting" panose="03010101010101010101" pitchFamily="66" charset="77"/>
              </a:rPr>
              <a:t>         </a:t>
            </a:r>
            <a:r>
              <a:rPr lang="en-US" sz="5400" dirty="0" err="1">
                <a:solidFill>
                  <a:srgbClr val="FCDE79"/>
                </a:solidFill>
                <a:latin typeface="Lucida Handwriting" panose="03010101010101010101" pitchFamily="66" charset="77"/>
              </a:rPr>
              <a:t>Mr</a:t>
            </a:r>
            <a:r>
              <a:rPr lang="en-US" sz="5400" dirty="0">
                <a:solidFill>
                  <a:srgbClr val="FCDE79"/>
                </a:solidFill>
                <a:latin typeface="Lucida Handwriting" panose="03010101010101010101" pitchFamily="66" charset="77"/>
              </a:rPr>
              <a:t> Bowen CTL of Art</a:t>
            </a:r>
          </a:p>
          <a:p>
            <a:pPr algn="l"/>
            <a:endParaRPr lang="en-US" sz="2800" dirty="0">
              <a:solidFill>
                <a:srgbClr val="FCDE79"/>
              </a:solidFill>
              <a:latin typeface="Lucida Handwriting" panose="03010101010101010101" pitchFamily="66" charset="77"/>
            </a:endParaRPr>
          </a:p>
          <a:p>
            <a:pPr lvl="3" algn="l"/>
            <a:r>
              <a:rPr lang="en-US" sz="5400" dirty="0">
                <a:solidFill>
                  <a:srgbClr val="FCDE79"/>
                </a:solidFill>
                <a:latin typeface="Lucida Handwriting" panose="03010101010101010101" pitchFamily="66" charset="77"/>
              </a:rPr>
              <a:t>           </a:t>
            </a:r>
            <a:r>
              <a:rPr lang="en-US" sz="5400" dirty="0" err="1">
                <a:solidFill>
                  <a:srgbClr val="FCDE79"/>
                </a:solidFill>
                <a:latin typeface="Lucida Handwriting" panose="03010101010101010101" pitchFamily="66" charset="77"/>
              </a:rPr>
              <a:t>Mrs</a:t>
            </a:r>
            <a:r>
              <a:rPr lang="en-US" sz="5400" dirty="0">
                <a:solidFill>
                  <a:srgbClr val="FCDE79"/>
                </a:solidFill>
                <a:latin typeface="Lucida Handwriting" panose="03010101010101010101" pitchFamily="66" charset="77"/>
              </a:rPr>
              <a:t> Bowyer</a:t>
            </a:r>
          </a:p>
          <a:p>
            <a:pPr lvl="3" algn="l"/>
            <a:endParaRPr lang="en-US" sz="2800" dirty="0">
              <a:solidFill>
                <a:srgbClr val="FCDE79"/>
              </a:solidFill>
              <a:latin typeface="Lucida Handwriting" panose="03010101010101010101" pitchFamily="66" charset="77"/>
            </a:endParaRPr>
          </a:p>
          <a:p>
            <a:pPr lvl="3" algn="l"/>
            <a:r>
              <a:rPr lang="en-US" sz="5400" dirty="0">
                <a:solidFill>
                  <a:srgbClr val="FCDE79"/>
                </a:solidFill>
                <a:latin typeface="Lucida Handwriting" panose="03010101010101010101" pitchFamily="66" charset="77"/>
              </a:rPr>
              <a:t>                  </a:t>
            </a:r>
            <a:r>
              <a:rPr lang="en-US" sz="5400" dirty="0" err="1">
                <a:solidFill>
                  <a:srgbClr val="FCDE79"/>
                </a:solidFill>
                <a:latin typeface="Lucida Handwriting" panose="03010101010101010101" pitchFamily="66" charset="77"/>
              </a:rPr>
              <a:t>Mrs</a:t>
            </a:r>
            <a:r>
              <a:rPr lang="en-US" sz="5400" dirty="0">
                <a:solidFill>
                  <a:srgbClr val="FCDE79"/>
                </a:solidFill>
                <a:latin typeface="Lucida Handwriting" panose="03010101010101010101" pitchFamily="66" charset="77"/>
              </a:rPr>
              <a:t> Williams</a:t>
            </a:r>
          </a:p>
          <a:p>
            <a:pPr lvl="8" algn="l"/>
            <a:r>
              <a:rPr lang="en-US" sz="4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             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endParaRPr lang="en-US" sz="5400" dirty="0">
              <a:solidFill>
                <a:srgbClr val="FCDE79"/>
              </a:solidFill>
              <a:latin typeface="Lucida Handwriting" panose="03010101010101010101" pitchFamily="66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7905" y="245076"/>
            <a:ext cx="1674008" cy="1704445"/>
          </a:xfrm>
          <a:prstGeom prst="rect">
            <a:avLst/>
          </a:prstGeom>
        </p:spPr>
      </p:pic>
      <p:pic>
        <p:nvPicPr>
          <p:cNvPr id="5" name="Picture 4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4F8F261E-5612-4E1D-BAD3-0F8987129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8959" y="4723549"/>
            <a:ext cx="1674016" cy="166008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8F261E-5612-4E1D-BAD3-0F8987129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222" y="3288312"/>
            <a:ext cx="1674016" cy="1515184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8F261E-5612-4E1D-BAD3-0F89871293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54" y="1747159"/>
            <a:ext cx="1615647" cy="166008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80933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DE79"/>
            </a:gs>
            <a:gs pos="25000">
              <a:srgbClr val="606D90">
                <a:alpha val="50000"/>
              </a:srgbClr>
            </a:gs>
            <a:gs pos="63000">
              <a:srgbClr val="3D455B"/>
            </a:gs>
            <a:gs pos="16000">
              <a:schemeClr val="accent4">
                <a:lumMod val="20000"/>
                <a:lumOff val="80000"/>
                <a:alpha val="47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9092" y="263106"/>
            <a:ext cx="5839983" cy="1375805"/>
          </a:xfrm>
        </p:spPr>
        <p:txBody>
          <a:bodyPr>
            <a:normAutofit/>
          </a:bodyPr>
          <a:lstStyle/>
          <a:p>
            <a:pPr algn="l"/>
            <a:r>
              <a:rPr lang="en-US" sz="8800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About the Course: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028A9-4D10-0446-B790-3FD31DEC4C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9791" y="1524332"/>
            <a:ext cx="6834007" cy="1053615"/>
          </a:xfrm>
        </p:spPr>
        <p:txBody>
          <a:bodyPr>
            <a:normAutofit fontScale="70000" lnSpcReduction="20000"/>
          </a:bodyPr>
          <a:lstStyle/>
          <a:p>
            <a:pPr algn="l"/>
            <a:endParaRPr lang="en-US" sz="4400" dirty="0">
              <a:solidFill>
                <a:srgbClr val="FCDE79"/>
              </a:solidFill>
              <a:latin typeface="Lucida Handwriting" panose="03010101010101010101" pitchFamily="66" charset="77"/>
            </a:endParaRPr>
          </a:p>
          <a:p>
            <a:pPr algn="l"/>
            <a:r>
              <a:rPr lang="en-US" sz="4400" b="1" dirty="0">
                <a:solidFill>
                  <a:srgbClr val="FCDE79"/>
                </a:solidFill>
                <a:latin typeface="Lucida Handwriting" panose="03010101010101010101" pitchFamily="66" charset="77"/>
              </a:rPr>
              <a:t>Exam Board:  </a:t>
            </a:r>
            <a:r>
              <a:rPr lang="en-US" sz="4400" dirty="0">
                <a:solidFill>
                  <a:srgbClr val="FCDE79"/>
                </a:solidFill>
                <a:latin typeface="Lucida Handwriting" panose="03010101010101010101" pitchFamily="66" charset="77"/>
              </a:rPr>
              <a:t>Pearson BTEC</a:t>
            </a:r>
          </a:p>
          <a:p>
            <a:pPr algn="l"/>
            <a:endParaRPr lang="en-US" sz="3600" dirty="0">
              <a:solidFill>
                <a:srgbClr val="FCDE79"/>
              </a:solidFill>
              <a:latin typeface="Lucida Handwriting" panose="03010101010101010101" pitchFamily="66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5345" y="245076"/>
            <a:ext cx="1085198" cy="1104929"/>
          </a:xfrm>
          <a:prstGeom prst="rect">
            <a:avLst/>
          </a:prstGeom>
        </p:spPr>
      </p:pic>
      <p:pic>
        <p:nvPicPr>
          <p:cNvPr id="5" name="Picture 4" descr="A person sitting at a table in front of a window&#10;&#10;Description automatically generated">
            <a:extLst>
              <a:ext uri="{FF2B5EF4-FFF2-40B4-BE49-F238E27FC236}">
                <a16:creationId xmlns:a16="http://schemas.microsoft.com/office/drawing/2014/main" id="{F98403DE-F541-47F9-8B18-3A29ABFAA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9791" y="2931373"/>
            <a:ext cx="6545652" cy="368155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4" name="TASTER DAY VI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9658" y="1145007"/>
            <a:ext cx="3176071" cy="558044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D76028A9-4D10-0446-B790-3FD31DEC4CE2}"/>
              </a:ext>
            </a:extLst>
          </p:cNvPr>
          <p:cNvSpPr txBox="1">
            <a:spLocks/>
          </p:cNvSpPr>
          <p:nvPr/>
        </p:nvSpPr>
        <p:spPr>
          <a:xfrm>
            <a:off x="144305" y="225301"/>
            <a:ext cx="3988105" cy="724408"/>
          </a:xfrm>
          <a:prstGeom prst="rect">
            <a:avLst/>
          </a:prstGeom>
          <a:ln w="28575">
            <a:solidFill>
              <a:srgbClr val="FFFF00"/>
            </a:solidFill>
          </a:ln>
        </p:spPr>
        <p:txBody>
          <a:bodyPr vert="horz" lIns="91440" tIns="45720" rIns="91440" bIns="45720" rtlCol="0">
            <a:normAutofit fontScale="6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rgbClr val="FFFF00"/>
                </a:solidFill>
                <a:latin typeface="Lucida Handwriting" panose="03010101010101010101" pitchFamily="66" charset="77"/>
              </a:rPr>
              <a:t>Press to start video introduction</a:t>
            </a:r>
            <a:endParaRPr lang="en-US" sz="3600" dirty="0">
              <a:solidFill>
                <a:srgbClr val="FFFF00"/>
              </a:solidFill>
              <a:latin typeface="Lucida Handwriting" panose="03010101010101010101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66161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77" y="315978"/>
            <a:ext cx="4253315" cy="623522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189517" y="315979"/>
            <a:ext cx="6721434" cy="630942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Internal Units: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3: Metamorphosis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12: The Container Project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16: The Rainforest Project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(Similar to GCSE coursework projects)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904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77" y="315978"/>
            <a:ext cx="4253315" cy="6235227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5189517" y="315979"/>
            <a:ext cx="6721434" cy="64325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External Units: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One: Visual recording and Communication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Two: Critical and Contextual Studies in Art and Design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algn="ctr"/>
            <a:endParaRPr lang="en-US" sz="3200" dirty="0">
              <a:solidFill>
                <a:srgbClr val="7030A0"/>
              </a:solidFill>
            </a:endParaRPr>
          </a:p>
          <a:p>
            <a:pPr algn="ctr"/>
            <a:r>
              <a:rPr lang="en-US" sz="3200" dirty="0">
                <a:solidFill>
                  <a:srgbClr val="7030A0"/>
                </a:solidFill>
              </a:rPr>
              <a:t>(Similar to GCSE exam projects)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200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DE79"/>
            </a:gs>
            <a:gs pos="25000">
              <a:srgbClr val="606D90">
                <a:alpha val="50000"/>
              </a:srgbClr>
            </a:gs>
            <a:gs pos="63000">
              <a:srgbClr val="3D455B"/>
            </a:gs>
            <a:gs pos="16000">
              <a:schemeClr val="accent4">
                <a:lumMod val="20000"/>
                <a:lumOff val="80000"/>
                <a:alpha val="47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57" y="245076"/>
            <a:ext cx="8443783" cy="1140379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What will my work look like?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456" y="245076"/>
            <a:ext cx="2185087" cy="2224816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F195106F-0625-AA48-B101-6058FD81C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193" y="1402192"/>
            <a:ext cx="9430264" cy="1140379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sz="6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That is completely up to you.</a:t>
            </a:r>
          </a:p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(with a lot of guidance, of course...)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EFEEBF-66A2-46DF-928D-90779AD47B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160292" y="2636055"/>
            <a:ext cx="3600251" cy="405361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D1D641-A40D-45F4-B495-E1B59E47E7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31457" y="2559309"/>
            <a:ext cx="3732580" cy="4133714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DC25F8-D75F-401B-9F5D-3589CD0C30D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730477" y="2676104"/>
            <a:ext cx="2806261" cy="374168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766465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DE79"/>
            </a:gs>
            <a:gs pos="25000">
              <a:srgbClr val="606D90">
                <a:alpha val="50000"/>
              </a:srgbClr>
            </a:gs>
            <a:gs pos="63000">
              <a:srgbClr val="3D455B"/>
            </a:gs>
            <a:gs pos="16000">
              <a:schemeClr val="accent4">
                <a:lumMod val="20000"/>
                <a:lumOff val="80000"/>
                <a:alpha val="47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57" y="245076"/>
            <a:ext cx="8443783" cy="1140379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What will my work look like?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456" y="245076"/>
            <a:ext cx="2185087" cy="2224816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F195106F-0625-AA48-B101-6058FD81C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193" y="1402192"/>
            <a:ext cx="9430264" cy="1140379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sz="6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That is completely up to you.</a:t>
            </a:r>
          </a:p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(with a lot of guidance, of course...)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EFEEBF-66A2-46DF-928D-90779AD47B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575759" y="2559309"/>
            <a:ext cx="5407043" cy="4053615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D1D641-A40D-45F4-B495-E1B59E47E7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40608" y="2542571"/>
            <a:ext cx="5429369" cy="4070352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17624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DE79"/>
            </a:gs>
            <a:gs pos="25000">
              <a:srgbClr val="606D90">
                <a:alpha val="50000"/>
              </a:srgbClr>
            </a:gs>
            <a:gs pos="63000">
              <a:srgbClr val="3D455B"/>
            </a:gs>
            <a:gs pos="16000">
              <a:schemeClr val="accent4">
                <a:lumMod val="20000"/>
                <a:lumOff val="80000"/>
                <a:alpha val="47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FB7A8-7D6C-6242-BDA2-F11F75CDB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1457" y="245076"/>
            <a:ext cx="8443783" cy="1140379"/>
          </a:xfrm>
        </p:spPr>
        <p:txBody>
          <a:bodyPr>
            <a:noAutofit/>
          </a:bodyPr>
          <a:lstStyle/>
          <a:p>
            <a:pPr algn="l"/>
            <a:r>
              <a:rPr lang="en-US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What will my work look like?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456" y="245076"/>
            <a:ext cx="2185087" cy="2224816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F195106F-0625-AA48-B101-6058FD81C6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193" y="1402192"/>
            <a:ext cx="9430264" cy="1140379"/>
          </a:xfrm>
        </p:spPr>
        <p:txBody>
          <a:bodyPr>
            <a:normAutofit/>
          </a:bodyPr>
          <a:lstStyle/>
          <a:p>
            <a:pPr algn="l"/>
            <a:r>
              <a:rPr lang="en-US" sz="3600" dirty="0">
                <a:solidFill>
                  <a:srgbClr val="FCDE79"/>
                </a:solidFill>
                <a:latin typeface="Lucida Handwriting" panose="03010101010101010101" pitchFamily="66" charset="77"/>
              </a:rPr>
              <a:t>That is completely up to you.</a:t>
            </a:r>
          </a:p>
          <a:p>
            <a:pPr algn="l"/>
            <a:r>
              <a:rPr lang="en-US" sz="1500" dirty="0">
                <a:solidFill>
                  <a:srgbClr val="FCDE79"/>
                </a:solidFill>
                <a:latin typeface="Lucida Handwriting" panose="03010101010101010101" pitchFamily="66" charset="77"/>
              </a:rPr>
              <a:t>(with a lot of guidance, of course...)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EFEEBF-66A2-46DF-928D-90779AD47B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915737" y="2573261"/>
            <a:ext cx="4053616" cy="4053616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D1D641-A40D-45F4-B495-E1B59E47E7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10396" y="2573261"/>
            <a:ext cx="5453988" cy="403966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1437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CDE79"/>
            </a:gs>
            <a:gs pos="25000">
              <a:srgbClr val="606D90">
                <a:alpha val="50000"/>
              </a:srgbClr>
            </a:gs>
            <a:gs pos="63000">
              <a:srgbClr val="3D455B"/>
            </a:gs>
            <a:gs pos="16000">
              <a:schemeClr val="accent4">
                <a:lumMod val="20000"/>
                <a:lumOff val="80000"/>
                <a:alpha val="47000"/>
              </a:schemeClr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4F8FE7-2522-484E-9AA2-C17BE842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5456" y="245076"/>
            <a:ext cx="2185087" cy="222481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D128B10-F6A4-C943-B331-E63CF5F37830}"/>
              </a:ext>
            </a:extLst>
          </p:cNvPr>
          <p:cNvSpPr txBox="1">
            <a:spLocks/>
          </p:cNvSpPr>
          <p:nvPr/>
        </p:nvSpPr>
        <p:spPr>
          <a:xfrm>
            <a:off x="431457" y="245076"/>
            <a:ext cx="8443783" cy="11403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FCDE79"/>
                </a:solidFill>
                <a:latin typeface="Gloucester MT Extra Condensed" panose="02030808020601010101" pitchFamily="18" charset="77"/>
              </a:rPr>
              <a:t>What does an exam question look like?</a:t>
            </a: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7584072-91CA-484E-959F-F98290EB6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57" y="1459899"/>
            <a:ext cx="3638550" cy="5153025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3E1F724-5170-4B6E-8FCB-5E3DAFFEE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798" y="1459899"/>
            <a:ext cx="3638550" cy="5153025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0B8A0B3E-8CFE-4292-9A7F-1FAD85E27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921" y="4116924"/>
            <a:ext cx="5432172" cy="1837352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98847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596</TotalTime>
  <Words>373</Words>
  <Application>Microsoft Office PowerPoint</Application>
  <PresentationFormat>Widescreen</PresentationFormat>
  <Paragraphs>65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Gloucester MT Extra Condensed</vt:lpstr>
      <vt:lpstr>Kristen ITC</vt:lpstr>
      <vt:lpstr>Lucida Handwriting</vt:lpstr>
      <vt:lpstr>Office Theme</vt:lpstr>
      <vt:lpstr>1_Office Theme</vt:lpstr>
      <vt:lpstr>Welcome to</vt:lpstr>
      <vt:lpstr>Meet the team:</vt:lpstr>
      <vt:lpstr>About the Course:</vt:lpstr>
      <vt:lpstr>PowerPoint Presentation</vt:lpstr>
      <vt:lpstr>PowerPoint Presentation</vt:lpstr>
      <vt:lpstr>What will my work look like?</vt:lpstr>
      <vt:lpstr>What will my work look like?</vt:lpstr>
      <vt:lpstr>What will my work look like?</vt:lpstr>
      <vt:lpstr>PowerPoint Presentation</vt:lpstr>
      <vt:lpstr>What can I do in the future?</vt:lpstr>
      <vt:lpstr>Do we go anywhere?</vt:lpstr>
      <vt:lpstr>Do we go anywhere?</vt:lpstr>
      <vt:lpstr>Do we go anywhere?</vt:lpstr>
      <vt:lpstr>Do we get any visitors?</vt:lpstr>
      <vt:lpstr>PowerPoint Presentation</vt:lpstr>
      <vt:lpstr>6th Form Art Room  A dedicated classroom for 6th Form artists only </vt:lpstr>
      <vt:lpstr>Any questions?</vt:lpstr>
      <vt:lpstr>Good Luck and remember…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 Jones</dc:creator>
  <cp:lastModifiedBy>Sean Bowen</cp:lastModifiedBy>
  <cp:revision>59</cp:revision>
  <dcterms:created xsi:type="dcterms:W3CDTF">2020-05-31T11:14:02Z</dcterms:created>
  <dcterms:modified xsi:type="dcterms:W3CDTF">2020-09-28T09:34:08Z</dcterms:modified>
</cp:coreProperties>
</file>