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76" r:id="rId3"/>
    <p:sldId id="272" r:id="rId4"/>
    <p:sldId id="257" r:id="rId5"/>
    <p:sldId id="258" r:id="rId6"/>
    <p:sldId id="259" r:id="rId7"/>
    <p:sldId id="268" r:id="rId8"/>
    <p:sldId id="269" r:id="rId9"/>
    <p:sldId id="270" r:id="rId10"/>
    <p:sldId id="271" r:id="rId11"/>
    <p:sldId id="260" r:id="rId12"/>
    <p:sldId id="267" r:id="rId13"/>
    <p:sldId id="263" r:id="rId14"/>
    <p:sldId id="274" r:id="rId15"/>
    <p:sldId id="273" r:id="rId16"/>
    <p:sldId id="27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37" autoAdjust="0"/>
    <p:restoredTop sz="86384" autoAdjust="0"/>
  </p:normalViewPr>
  <p:slideViewPr>
    <p:cSldViewPr snapToGrid="0">
      <p:cViewPr varScale="1">
        <p:scale>
          <a:sx n="62" d="100"/>
          <a:sy n="62" d="100"/>
        </p:scale>
        <p:origin x="132" y="1092"/>
      </p:cViewPr>
      <p:guideLst>
        <p:guide orient="horz" pos="2160"/>
        <p:guide pos="3840"/>
      </p:guideLst>
    </p:cSldViewPr>
  </p:slideViewPr>
  <p:outlineViewPr>
    <p:cViewPr>
      <p:scale>
        <a:sx n="33" d="100"/>
        <a:sy n="33" d="100"/>
      </p:scale>
      <p:origin x="0" y="-273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D48815-730D-433B-A36A-ABD2C979C736}" type="datetimeFigureOut">
              <a:rPr lang="en-GB" smtClean="0"/>
              <a:t>01/10/2020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020199-E198-4646-98FC-B4C73FF90A8B}" type="slidenum">
              <a:rPr lang="en-GB" smtClean="0"/>
              <a:t>‹#›</a:t>
            </a:fld>
            <a:endParaRPr lang="en-GB"/>
          </a:p>
        </p:txBody>
      </p:sp>
    </p:spTree>
    <p:extLst>
      <p:ext uri="{BB962C8B-B14F-4D97-AF65-F5344CB8AC3E}">
        <p14:creationId xmlns:p14="http://schemas.microsoft.com/office/powerpoint/2010/main" val="1638535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2F61B4-2E0F-894E-8749-EDE23C7F1ECC}" type="slidenum">
              <a:rPr lang="en-US" smtClean="0"/>
              <a:t>2</a:t>
            </a:fld>
            <a:endParaRPr lang="en-US"/>
          </a:p>
        </p:txBody>
      </p:sp>
    </p:spTree>
    <p:extLst>
      <p:ext uri="{BB962C8B-B14F-4D97-AF65-F5344CB8AC3E}">
        <p14:creationId xmlns:p14="http://schemas.microsoft.com/office/powerpoint/2010/main" val="2368453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10/1/2020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10/1/2020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10/1/2020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10/1/2020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10/1/2020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10/1/2020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10/1/2020</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10/1/2020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10/1/2020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10/1/2020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10/1/2020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10/1/2020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10/1/2020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10/1/2020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10/1/2020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10/1/2020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10/1/2020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10/1/2020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hyperlink" Target="http://www.google.co.uk/url?sa=i&amp;rct=j&amp;q=&amp;esrc=s&amp;frm=1&amp;source=images&amp;cd=&amp;cad=rja&amp;docid=W2qIRyHI0ZMidM&amp;tbnid=jzyeIKzGuqsGcM:&amp;ved=0CAUQjRw&amp;url=http://www.psychologicalscience.org/index.php/publications/observer/obsonline/mind-changer-and-game-changer.html&amp;ei=O8h4UqyuLdCz0QXuoYHgAw&amp;bvm=bv.55980276,d.d2k&amp;psig=AFQjCNFMGe5irVAu12A4GnJUZagODzXrgw&amp;ust=1383733685730811"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50908" y="3694008"/>
            <a:ext cx="7575884" cy="2393972"/>
          </a:xfrm>
        </p:spPr>
        <p:txBody>
          <a:bodyPr>
            <a:normAutofit fontScale="90000"/>
          </a:bodyPr>
          <a:lstStyle/>
          <a:p>
            <a:pPr algn="l"/>
            <a:r>
              <a:rPr lang="en-GB" dirty="0" smtClean="0"/>
              <a:t>A Level</a:t>
            </a:r>
            <a:br>
              <a:rPr lang="en-GB" dirty="0" smtClean="0"/>
            </a:br>
            <a:r>
              <a:rPr lang="en-GB" dirty="0" smtClean="0"/>
              <a:t>			Psychology</a:t>
            </a:r>
            <a:endParaRPr lang="en-GB" dirty="0"/>
          </a:p>
        </p:txBody>
      </p:sp>
      <p:pic>
        <p:nvPicPr>
          <p:cNvPr id="1026" name="Picture 2" descr="http://www.allwritingsource.co.uk/blog/wp-content/uploads/2012/09/psychology-dissert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119" y="2674588"/>
            <a:ext cx="3123653" cy="35476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windsorhighschool.co.uk/Docs/images/Psychology/Psychology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7686" y="236188"/>
            <a:ext cx="2657475"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300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Meet the team:</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2202445" y="1898817"/>
            <a:ext cx="7970256" cy="1896608"/>
          </a:xfrm>
        </p:spPr>
        <p:txBody>
          <a:bodyPr>
            <a:normAutofit/>
          </a:bodyPr>
          <a:lstStyle/>
          <a:p>
            <a:pPr algn="l"/>
            <a:r>
              <a:rPr lang="en-US" sz="5400" dirty="0" err="1">
                <a:solidFill>
                  <a:srgbClr val="FCDE79"/>
                </a:solidFill>
                <a:latin typeface="Lucida Handwriting" panose="03010101010101010101" pitchFamily="66" charset="77"/>
              </a:rPr>
              <a:t>Mr</a:t>
            </a:r>
            <a:r>
              <a:rPr lang="en-US" sz="5400" dirty="0">
                <a:solidFill>
                  <a:srgbClr val="FCDE79"/>
                </a:solidFill>
                <a:latin typeface="Lucida Handwriting" panose="03010101010101010101" pitchFamily="66" charset="77"/>
              </a:rPr>
              <a:t> Leigh </a:t>
            </a:r>
          </a:p>
          <a:p>
            <a:pPr algn="l"/>
            <a:r>
              <a:rPr lang="en-US" sz="5400" dirty="0">
                <a:solidFill>
                  <a:srgbClr val="FCDE79"/>
                </a:solidFill>
                <a:latin typeface="Lucida Handwriting" panose="03010101010101010101" pitchFamily="66" charset="77"/>
              </a:rPr>
              <a:t>Head of Psychology</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3"/>
          <a:stretch>
            <a:fillRect/>
          </a:stretch>
        </p:blipFill>
        <p:spPr>
          <a:xfrm>
            <a:off x="9575456" y="245076"/>
            <a:ext cx="2185087" cy="2224816"/>
          </a:xfrm>
          <a:prstGeom prst="rect">
            <a:avLst/>
          </a:prstGeom>
        </p:spPr>
      </p:pic>
      <p:pic>
        <p:nvPicPr>
          <p:cNvPr id="5" name="Picture 4" descr="A person smiling for the camera&#10;&#10;Description automatically generated">
            <a:extLst>
              <a:ext uri="{FF2B5EF4-FFF2-40B4-BE49-F238E27FC236}">
                <a16:creationId xmlns:a16="http://schemas.microsoft.com/office/drawing/2014/main" id="{CFD9F1E3-5277-EF48-A866-F556C0B11FD3}"/>
              </a:ext>
            </a:extLst>
          </p:cNvPr>
          <p:cNvPicPr>
            <a:picLocks noChangeAspect="1"/>
          </p:cNvPicPr>
          <p:nvPr/>
        </p:nvPicPr>
        <p:blipFill>
          <a:blip r:embed="rId4"/>
          <a:stretch>
            <a:fillRect/>
          </a:stretch>
        </p:blipFill>
        <p:spPr>
          <a:xfrm>
            <a:off x="595225" y="1918215"/>
            <a:ext cx="1320800" cy="1358900"/>
          </a:xfrm>
          <a:prstGeom prst="rect">
            <a:avLst/>
          </a:prstGeom>
        </p:spPr>
      </p:pic>
      <p:pic>
        <p:nvPicPr>
          <p:cNvPr id="8" name="Picture 7" descr="A person looking at the camera&#10;&#10;Description automatically generated">
            <a:extLst>
              <a:ext uri="{FF2B5EF4-FFF2-40B4-BE49-F238E27FC236}">
                <a16:creationId xmlns:a16="http://schemas.microsoft.com/office/drawing/2014/main" id="{F44AC87A-3383-5B4C-8677-E1F32C344A98}"/>
              </a:ext>
            </a:extLst>
          </p:cNvPr>
          <p:cNvPicPr>
            <a:picLocks noChangeAspect="1"/>
          </p:cNvPicPr>
          <p:nvPr/>
        </p:nvPicPr>
        <p:blipFill>
          <a:blip r:embed="rId5"/>
          <a:stretch>
            <a:fillRect/>
          </a:stretch>
        </p:blipFill>
        <p:spPr>
          <a:xfrm>
            <a:off x="735333" y="4325815"/>
            <a:ext cx="1092200" cy="1549400"/>
          </a:xfrm>
          <a:prstGeom prst="rect">
            <a:avLst/>
          </a:prstGeom>
        </p:spPr>
      </p:pic>
      <p:sp>
        <p:nvSpPr>
          <p:cNvPr id="9" name="Subtitle 2">
            <a:extLst>
              <a:ext uri="{FF2B5EF4-FFF2-40B4-BE49-F238E27FC236}">
                <a16:creationId xmlns:a16="http://schemas.microsoft.com/office/drawing/2014/main" id="{5BD0613C-1AE4-B448-BD8F-0607E0D66054}"/>
              </a:ext>
            </a:extLst>
          </p:cNvPr>
          <p:cNvSpPr txBox="1">
            <a:spLocks/>
          </p:cNvSpPr>
          <p:nvPr/>
        </p:nvSpPr>
        <p:spPr>
          <a:xfrm>
            <a:off x="2224216" y="4652320"/>
            <a:ext cx="7948485" cy="91851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600" dirty="0" err="1">
                <a:solidFill>
                  <a:srgbClr val="FCDE79"/>
                </a:solidFill>
                <a:latin typeface="Lucida Handwriting" panose="03010101010101010101" pitchFamily="66" charset="77"/>
              </a:rPr>
              <a:t>Mr</a:t>
            </a:r>
            <a:r>
              <a:rPr lang="en-US" sz="4600" dirty="0">
                <a:solidFill>
                  <a:srgbClr val="FCDE79"/>
                </a:solidFill>
                <a:latin typeface="Lucida Handwriting" panose="03010101010101010101" pitchFamily="66" charset="77"/>
              </a:rPr>
              <a:t> Vile</a:t>
            </a:r>
          </a:p>
        </p:txBody>
      </p:sp>
    </p:spTree>
    <p:extLst>
      <p:ext uri="{BB962C8B-B14F-4D97-AF65-F5344CB8AC3E}">
        <p14:creationId xmlns:p14="http://schemas.microsoft.com/office/powerpoint/2010/main" val="359335106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About the Course:</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4"/>
          <a:stretch>
            <a:fillRect/>
          </a:stretch>
        </p:blipFill>
        <p:spPr>
          <a:xfrm>
            <a:off x="9575456" y="245076"/>
            <a:ext cx="2185087" cy="2224816"/>
          </a:xfrm>
          <a:prstGeom prst="rect">
            <a:avLst/>
          </a:prstGeom>
        </p:spPr>
      </p:pic>
      <p:pic>
        <p:nvPicPr>
          <p:cNvPr id="5" name="Transition 12 Video.mp4" descr="Transition 12 Video.mp4">
            <a:hlinkClick r:id="" action="ppaction://media"/>
            <a:extLst>
              <a:ext uri="{FF2B5EF4-FFF2-40B4-BE49-F238E27FC236}">
                <a16:creationId xmlns:a16="http://schemas.microsoft.com/office/drawing/2014/main" id="{2BFF236A-DB6E-D44E-874A-6E9C57F02F1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3188" y="1600200"/>
            <a:ext cx="8380301" cy="4713920"/>
          </a:xfrm>
          <a:prstGeom prst="rect">
            <a:avLst/>
          </a:prstGeom>
        </p:spPr>
      </p:pic>
    </p:spTree>
    <p:extLst>
      <p:ext uri="{BB962C8B-B14F-4D97-AF65-F5344CB8AC3E}">
        <p14:creationId xmlns:p14="http://schemas.microsoft.com/office/powerpoint/2010/main" val="26781850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78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Psychology?</a:t>
            </a:r>
            <a:endParaRPr lang="en-GB" dirty="0"/>
          </a:p>
        </p:txBody>
      </p:sp>
      <p:sp>
        <p:nvSpPr>
          <p:cNvPr id="3" name="Content Placeholder 2"/>
          <p:cNvSpPr>
            <a:spLocks noGrp="1"/>
          </p:cNvSpPr>
          <p:nvPr>
            <p:ph idx="1"/>
          </p:nvPr>
        </p:nvSpPr>
        <p:spPr/>
        <p:txBody>
          <a:bodyPr>
            <a:normAutofit/>
          </a:bodyPr>
          <a:lstStyle/>
          <a:p>
            <a:r>
              <a:rPr lang="en-GB" dirty="0" smtClean="0"/>
              <a:t>The SCIENCE of Mind and Behaviour</a:t>
            </a:r>
          </a:p>
          <a:p>
            <a:r>
              <a:rPr lang="en-GB" dirty="0" smtClean="0"/>
              <a:t>Psychology is interested in all aspects of behaviour – and not just human beings: thinking, behaviour, feelings</a:t>
            </a:r>
          </a:p>
          <a:p>
            <a:r>
              <a:rPr lang="en-GB" dirty="0" smtClean="0"/>
              <a:t>It’s an APPLIED science – that means that there is theory but there are also a lot of practical applications</a:t>
            </a:r>
          </a:p>
          <a:p>
            <a:pPr lvl="1"/>
            <a:r>
              <a:rPr lang="en-GB" dirty="0" smtClean="0"/>
              <a:t>Helping people with memory problems</a:t>
            </a:r>
          </a:p>
          <a:p>
            <a:pPr lvl="1"/>
            <a:r>
              <a:rPr lang="en-GB" dirty="0" smtClean="0"/>
              <a:t>Working with children/parents to help with attachment</a:t>
            </a:r>
          </a:p>
          <a:p>
            <a:pPr lvl="1"/>
            <a:r>
              <a:rPr lang="en-GB" dirty="0" smtClean="0"/>
              <a:t>Counselling/psychotherapy</a:t>
            </a:r>
          </a:p>
          <a:p>
            <a:pPr lvl="1"/>
            <a:r>
              <a:rPr lang="en-GB" dirty="0" smtClean="0"/>
              <a:t>Stress busting!!</a:t>
            </a:r>
          </a:p>
          <a:p>
            <a:endParaRPr lang="en-GB" dirty="0" smtClean="0"/>
          </a:p>
          <a:p>
            <a:endParaRPr lang="en-GB" dirty="0"/>
          </a:p>
        </p:txBody>
      </p:sp>
    </p:spTree>
    <p:extLst>
      <p:ext uri="{BB962C8B-B14F-4D97-AF65-F5344CB8AC3E}">
        <p14:creationId xmlns:p14="http://schemas.microsoft.com/office/powerpoint/2010/main" val="99745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Famous Psychologists</a:t>
            </a:r>
            <a:endParaRPr lang="en-GB" dirty="0"/>
          </a:p>
        </p:txBody>
      </p:sp>
      <p:pic>
        <p:nvPicPr>
          <p:cNvPr id="1026" name="Picture 2" descr="Sigmund Fre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091" y="2002341"/>
            <a:ext cx="1912960" cy="276572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psicoterapiaintegrativa.com/therapists/images/Mary_Ainswor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679" y="3385205"/>
            <a:ext cx="1921225" cy="25180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78051" y="2540224"/>
            <a:ext cx="3281668" cy="369332"/>
          </a:xfrm>
          <a:prstGeom prst="rect">
            <a:avLst/>
          </a:prstGeom>
          <a:noFill/>
        </p:spPr>
        <p:txBody>
          <a:bodyPr wrap="none" rtlCol="0">
            <a:spAutoFit/>
          </a:bodyPr>
          <a:lstStyle/>
          <a:p>
            <a:r>
              <a:rPr lang="en-GB" dirty="0" smtClean="0"/>
              <a:t>Sigmund Freud – Psychoanalysis</a:t>
            </a:r>
            <a:endParaRPr lang="en-GB" dirty="0"/>
          </a:p>
        </p:txBody>
      </p:sp>
      <p:sp>
        <p:nvSpPr>
          <p:cNvPr id="5" name="TextBox 4"/>
          <p:cNvSpPr txBox="1"/>
          <p:nvPr/>
        </p:nvSpPr>
        <p:spPr>
          <a:xfrm>
            <a:off x="3984550" y="5903237"/>
            <a:ext cx="3559251" cy="923330"/>
          </a:xfrm>
          <a:prstGeom prst="rect">
            <a:avLst/>
          </a:prstGeom>
          <a:noFill/>
        </p:spPr>
        <p:txBody>
          <a:bodyPr wrap="square" rtlCol="0">
            <a:spAutoFit/>
          </a:bodyPr>
          <a:lstStyle/>
          <a:p>
            <a:r>
              <a:rPr lang="en-GB" dirty="0" smtClean="0"/>
              <a:t>Mary Ainsworth </a:t>
            </a:r>
            <a:endParaRPr lang="en-GB" dirty="0"/>
          </a:p>
          <a:p>
            <a:r>
              <a:rPr lang="en-GB" dirty="0" smtClean="0"/>
              <a:t>The Strange Situation </a:t>
            </a:r>
          </a:p>
          <a:p>
            <a:r>
              <a:rPr lang="en-GB" dirty="0" smtClean="0"/>
              <a:t>(child development/attachment)</a:t>
            </a:r>
            <a:endParaRPr lang="en-GB" dirty="0"/>
          </a:p>
        </p:txBody>
      </p:sp>
      <p:pic>
        <p:nvPicPr>
          <p:cNvPr id="1036" name="Picture 12" descr="http://www.psychologicalscience.org/redesign/wp-content/uploads/2012/03/Loftus_Elizabeth-8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8422" y="1493747"/>
            <a:ext cx="1852266" cy="21253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256140" y="734560"/>
            <a:ext cx="2350323" cy="646331"/>
          </a:xfrm>
          <a:prstGeom prst="rect">
            <a:avLst/>
          </a:prstGeom>
          <a:noFill/>
        </p:spPr>
        <p:txBody>
          <a:bodyPr wrap="none" rtlCol="0">
            <a:spAutoFit/>
          </a:bodyPr>
          <a:lstStyle/>
          <a:p>
            <a:r>
              <a:rPr lang="en-GB" dirty="0" smtClean="0"/>
              <a:t>Elizabeth Loftus</a:t>
            </a:r>
          </a:p>
          <a:p>
            <a:r>
              <a:rPr lang="en-GB" dirty="0" smtClean="0"/>
              <a:t>Eye-witness testimony</a:t>
            </a:r>
          </a:p>
        </p:txBody>
      </p:sp>
      <p:sp>
        <p:nvSpPr>
          <p:cNvPr id="3" name="AutoShape 2" descr="Image result for stanley milg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1546" y="4360111"/>
            <a:ext cx="2085975" cy="2095500"/>
          </a:xfrm>
          <a:prstGeom prst="rect">
            <a:avLst/>
          </a:prstGeom>
        </p:spPr>
      </p:pic>
      <p:sp>
        <p:nvSpPr>
          <p:cNvPr id="11" name="TextBox 10"/>
          <p:cNvSpPr txBox="1"/>
          <p:nvPr/>
        </p:nvSpPr>
        <p:spPr>
          <a:xfrm>
            <a:off x="7362673" y="3619136"/>
            <a:ext cx="1893467" cy="646331"/>
          </a:xfrm>
          <a:prstGeom prst="rect">
            <a:avLst/>
          </a:prstGeom>
          <a:noFill/>
        </p:spPr>
        <p:txBody>
          <a:bodyPr wrap="none" rtlCol="0">
            <a:spAutoFit/>
          </a:bodyPr>
          <a:lstStyle/>
          <a:p>
            <a:r>
              <a:rPr lang="en-GB" dirty="0" smtClean="0"/>
              <a:t>Stanley Milgram</a:t>
            </a:r>
          </a:p>
          <a:p>
            <a:r>
              <a:rPr lang="en-GB" dirty="0" smtClean="0"/>
              <a:t>Social Psychology</a:t>
            </a:r>
          </a:p>
        </p:txBody>
      </p:sp>
    </p:spTree>
    <p:extLst>
      <p:ext uri="{BB962C8B-B14F-4D97-AF65-F5344CB8AC3E}">
        <p14:creationId xmlns:p14="http://schemas.microsoft.com/office/powerpoint/2010/main" val="350871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t>
            </a:r>
            <a:r>
              <a:rPr lang="en-GB" dirty="0" err="1" smtClean="0"/>
              <a:t>Stroop</a:t>
            </a:r>
            <a:r>
              <a:rPr lang="en-GB" dirty="0" smtClean="0"/>
              <a:t> Test!</a:t>
            </a:r>
            <a:endParaRPr lang="en-GB" dirty="0"/>
          </a:p>
        </p:txBody>
      </p:sp>
      <p:sp>
        <p:nvSpPr>
          <p:cNvPr id="3" name="Content Placeholder 2"/>
          <p:cNvSpPr>
            <a:spLocks noGrp="1"/>
          </p:cNvSpPr>
          <p:nvPr>
            <p:ph idx="1"/>
          </p:nvPr>
        </p:nvSpPr>
        <p:spPr>
          <a:xfrm>
            <a:off x="139485" y="1534332"/>
            <a:ext cx="11871701" cy="5323668"/>
          </a:xfrm>
        </p:spPr>
        <p:txBody>
          <a:bodyPr>
            <a:normAutofit fontScale="92500" lnSpcReduction="10000"/>
          </a:bodyPr>
          <a:lstStyle/>
          <a:p>
            <a:r>
              <a:rPr lang="en-GB" dirty="0" smtClean="0"/>
              <a:t>There’s no point doing Psychology if you don’t get involved in psychological experiments/tests – try them out, do they work?</a:t>
            </a:r>
            <a:r>
              <a:rPr lang="en-GB" dirty="0"/>
              <a:t> </a:t>
            </a:r>
            <a:r>
              <a:rPr lang="en-GB" dirty="0" smtClean="0"/>
              <a:t>What do they show?</a:t>
            </a:r>
          </a:p>
          <a:p>
            <a:r>
              <a:rPr lang="en-GB" dirty="0" smtClean="0"/>
              <a:t>The </a:t>
            </a:r>
            <a:r>
              <a:rPr lang="en-GB" dirty="0" err="1" smtClean="0"/>
              <a:t>Stroop</a:t>
            </a:r>
            <a:r>
              <a:rPr lang="en-GB" dirty="0" smtClean="0"/>
              <a:t> test was devised in the 1930s by J Ridley </a:t>
            </a:r>
            <a:r>
              <a:rPr lang="en-GB" dirty="0" err="1" smtClean="0"/>
              <a:t>Stroop</a:t>
            </a:r>
            <a:endParaRPr lang="en-GB" dirty="0" smtClean="0"/>
          </a:p>
          <a:p>
            <a:r>
              <a:rPr lang="en-GB" dirty="0" smtClean="0"/>
              <a:t>Ask someone to be your participant – and get a stopwatch (e.g. from your phone)</a:t>
            </a:r>
            <a:endParaRPr lang="en-GB" dirty="0"/>
          </a:p>
          <a:p>
            <a:r>
              <a:rPr lang="en-GB" dirty="0" smtClean="0"/>
              <a:t>Tell your </a:t>
            </a:r>
            <a:r>
              <a:rPr lang="en-GB" dirty="0" smtClean="0"/>
              <a:t>‘volunteer’ to read out the colour of each word (not the word itself!!)</a:t>
            </a:r>
          </a:p>
          <a:p>
            <a:r>
              <a:rPr lang="en-GB" dirty="0" smtClean="0"/>
              <a:t>There are three slides for the test:</a:t>
            </a:r>
          </a:p>
          <a:p>
            <a:pPr lvl="1"/>
            <a:r>
              <a:rPr lang="en-GB" dirty="0" smtClean="0"/>
              <a:t>Colour blindness check – if your participant can’t work out the colours of each word then find someone else!</a:t>
            </a:r>
          </a:p>
          <a:p>
            <a:pPr lvl="1"/>
            <a:r>
              <a:rPr lang="en-GB" dirty="0" err="1" smtClean="0"/>
              <a:t>Stroop</a:t>
            </a:r>
            <a:r>
              <a:rPr lang="en-GB" dirty="0" smtClean="0"/>
              <a:t> Condition 1</a:t>
            </a:r>
          </a:p>
          <a:p>
            <a:pPr lvl="1"/>
            <a:r>
              <a:rPr lang="en-GB" dirty="0" err="1" smtClean="0"/>
              <a:t>Stroop</a:t>
            </a:r>
            <a:r>
              <a:rPr lang="en-GB" dirty="0" smtClean="0"/>
              <a:t> Condition 2</a:t>
            </a:r>
            <a:endParaRPr lang="en-GB" dirty="0" smtClean="0"/>
          </a:p>
          <a:p>
            <a:r>
              <a:rPr lang="en-GB" dirty="0" smtClean="0"/>
              <a:t>Remember</a:t>
            </a:r>
            <a:endParaRPr lang="en-GB" dirty="0" smtClean="0"/>
          </a:p>
          <a:p>
            <a:pPr lvl="1"/>
            <a:r>
              <a:rPr lang="en-GB" dirty="0" smtClean="0"/>
              <a:t>Participant </a:t>
            </a:r>
            <a:r>
              <a:rPr lang="en-GB" dirty="0" smtClean="0"/>
              <a:t>– read out the colour of each word</a:t>
            </a:r>
            <a:endParaRPr lang="en-GB" dirty="0"/>
          </a:p>
          <a:p>
            <a:pPr lvl="1"/>
            <a:r>
              <a:rPr lang="en-GB" dirty="0" smtClean="0"/>
              <a:t>Experimenter – time your participants on both conditions</a:t>
            </a:r>
          </a:p>
        </p:txBody>
      </p:sp>
    </p:spTree>
    <p:extLst>
      <p:ext uri="{BB962C8B-B14F-4D97-AF65-F5344CB8AC3E}">
        <p14:creationId xmlns:p14="http://schemas.microsoft.com/office/powerpoint/2010/main" val="322907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Colour Check</a:t>
            </a:r>
            <a:endParaRPr lang="en-GB" dirty="0"/>
          </a:p>
        </p:txBody>
      </p:sp>
      <p:sp>
        <p:nvSpPr>
          <p:cNvPr id="4" name="Content Placeholder 3"/>
          <p:cNvSpPr>
            <a:spLocks noGrp="1"/>
          </p:cNvSpPr>
          <p:nvPr>
            <p:ph sz="half" idx="1"/>
          </p:nvPr>
        </p:nvSpPr>
        <p:spPr/>
        <p:txBody>
          <a:bodyPr/>
          <a:lstStyle/>
          <a:p>
            <a:r>
              <a:rPr lang="en-GB" dirty="0" smtClean="0"/>
              <a:t>Experimenter – ask your participant to read out the colour of the words opposite</a:t>
            </a:r>
          </a:p>
          <a:p>
            <a:r>
              <a:rPr lang="en-GB" dirty="0" smtClean="0"/>
              <a:t>Make sure they can recognise these colours!!!</a:t>
            </a:r>
          </a:p>
          <a:p>
            <a:r>
              <a:rPr lang="en-GB" dirty="0" smtClean="0"/>
              <a:t>NB – it’s word colour that matters, not the word!</a:t>
            </a:r>
            <a:endParaRPr lang="en-GB" dirty="0"/>
          </a:p>
        </p:txBody>
      </p:sp>
      <p:pic>
        <p:nvPicPr>
          <p:cNvPr id="8" name="Content Placeholder 7"/>
          <p:cNvPicPr>
            <a:picLocks noGrp="1" noChangeAspect="1"/>
          </p:cNvPicPr>
          <p:nvPr>
            <p:ph sz="half" idx="2"/>
          </p:nvPr>
        </p:nvPicPr>
        <p:blipFill>
          <a:blip r:embed="rId2"/>
          <a:stretch>
            <a:fillRect/>
          </a:stretch>
        </p:blipFill>
        <p:spPr>
          <a:xfrm>
            <a:off x="7237708" y="1233841"/>
            <a:ext cx="3192651" cy="4451468"/>
          </a:xfrm>
          <a:prstGeom prst="rect">
            <a:avLst/>
          </a:prstGeom>
        </p:spPr>
      </p:pic>
    </p:spTree>
    <p:extLst>
      <p:ext uri="{BB962C8B-B14F-4D97-AF65-F5344CB8AC3E}">
        <p14:creationId xmlns:p14="http://schemas.microsoft.com/office/powerpoint/2010/main" val="40009238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23987"/>
            <a:ext cx="12192000" cy="1859796"/>
          </a:xfrm>
        </p:spPr>
        <p:txBody>
          <a:bodyPr>
            <a:normAutofit/>
          </a:bodyPr>
          <a:lstStyle/>
          <a:p>
            <a:r>
              <a:rPr lang="en-GB" sz="3200" dirty="0" smtClean="0"/>
              <a:t>Condition 1 – time your participant on how it takes them to read out the colours of the words below. </a:t>
            </a:r>
            <a:br>
              <a:rPr lang="en-GB" sz="3200" dirty="0" smtClean="0"/>
            </a:br>
            <a:r>
              <a:rPr lang="en-GB" sz="3200" dirty="0" smtClean="0"/>
              <a:t>Participants should read the colours from LEFT to RIGHT in each row.</a:t>
            </a:r>
            <a:br>
              <a:rPr lang="en-GB" sz="3200" dirty="0" smtClean="0"/>
            </a:br>
            <a:r>
              <a:rPr lang="en-GB" sz="3200" dirty="0" smtClean="0"/>
              <a:t>Don’t worry if people make mistakes.</a:t>
            </a:r>
            <a:endParaRPr lang="en-GB" sz="3200" dirty="0"/>
          </a:p>
        </p:txBody>
      </p:sp>
      <p:pic>
        <p:nvPicPr>
          <p:cNvPr id="5" name="Picture 4"/>
          <p:cNvPicPr>
            <a:picLocks noChangeAspect="1"/>
          </p:cNvPicPr>
          <p:nvPr/>
        </p:nvPicPr>
        <p:blipFill>
          <a:blip r:embed="rId2"/>
          <a:stretch>
            <a:fillRect/>
          </a:stretch>
        </p:blipFill>
        <p:spPr>
          <a:xfrm>
            <a:off x="38583" y="2619214"/>
            <a:ext cx="12153417" cy="2743200"/>
          </a:xfrm>
          <a:prstGeom prst="rect">
            <a:avLst/>
          </a:prstGeom>
        </p:spPr>
      </p:pic>
      <p:sp>
        <p:nvSpPr>
          <p:cNvPr id="7" name="Title 1"/>
          <p:cNvSpPr txBox="1">
            <a:spLocks/>
          </p:cNvSpPr>
          <p:nvPr/>
        </p:nvSpPr>
        <p:spPr>
          <a:xfrm>
            <a:off x="38583" y="5997844"/>
            <a:ext cx="12192000" cy="7671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r>
              <a:rPr lang="en-GB" sz="3200" dirty="0" smtClean="0"/>
              <a:t>Write down the time in seconds for Condition 1</a:t>
            </a:r>
            <a:endParaRPr lang="en-GB" sz="3200" dirty="0"/>
          </a:p>
        </p:txBody>
      </p:sp>
    </p:spTree>
    <p:extLst>
      <p:ext uri="{BB962C8B-B14F-4D97-AF65-F5344CB8AC3E}">
        <p14:creationId xmlns:p14="http://schemas.microsoft.com/office/powerpoint/2010/main" val="3764685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23987"/>
            <a:ext cx="12192000" cy="1859796"/>
          </a:xfrm>
        </p:spPr>
        <p:txBody>
          <a:bodyPr>
            <a:normAutofit/>
          </a:bodyPr>
          <a:lstStyle/>
          <a:p>
            <a:r>
              <a:rPr lang="en-GB" sz="3200" dirty="0" smtClean="0"/>
              <a:t>Condition 1 – time your participant on how it takes them to read out the colours of the words below. </a:t>
            </a:r>
            <a:br>
              <a:rPr lang="en-GB" sz="3200" dirty="0" smtClean="0"/>
            </a:br>
            <a:r>
              <a:rPr lang="en-GB" sz="3200" dirty="0" smtClean="0"/>
              <a:t>Participants should read the colours from LEFT to RIGHT in each row.</a:t>
            </a:r>
            <a:br>
              <a:rPr lang="en-GB" sz="3200" dirty="0" smtClean="0"/>
            </a:br>
            <a:r>
              <a:rPr lang="en-GB" sz="3200" dirty="0" smtClean="0"/>
              <a:t>Don’t worry if people make mistakes.</a:t>
            </a:r>
            <a:endParaRPr lang="en-GB" sz="3200" dirty="0"/>
          </a:p>
        </p:txBody>
      </p:sp>
      <p:pic>
        <p:nvPicPr>
          <p:cNvPr id="3" name="Picture 2"/>
          <p:cNvPicPr>
            <a:picLocks noChangeAspect="1"/>
          </p:cNvPicPr>
          <p:nvPr/>
        </p:nvPicPr>
        <p:blipFill>
          <a:blip r:embed="rId2"/>
          <a:stretch>
            <a:fillRect/>
          </a:stretch>
        </p:blipFill>
        <p:spPr>
          <a:xfrm>
            <a:off x="449451" y="2144019"/>
            <a:ext cx="11530739" cy="3887319"/>
          </a:xfrm>
          <a:prstGeom prst="rect">
            <a:avLst/>
          </a:prstGeom>
        </p:spPr>
      </p:pic>
      <p:sp>
        <p:nvSpPr>
          <p:cNvPr id="6" name="Title 1"/>
          <p:cNvSpPr txBox="1">
            <a:spLocks/>
          </p:cNvSpPr>
          <p:nvPr/>
        </p:nvSpPr>
        <p:spPr>
          <a:xfrm>
            <a:off x="0" y="6191574"/>
            <a:ext cx="12192000" cy="7671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r>
              <a:rPr lang="en-GB" sz="3200" dirty="0" smtClean="0"/>
              <a:t>Write down the time in seconds for Condition 2</a:t>
            </a:r>
            <a:endParaRPr lang="en-GB" sz="3200" dirty="0"/>
          </a:p>
        </p:txBody>
      </p:sp>
    </p:spTree>
    <p:extLst>
      <p:ext uri="{BB962C8B-B14F-4D97-AF65-F5344CB8AC3E}">
        <p14:creationId xmlns:p14="http://schemas.microsoft.com/office/powerpoint/2010/main" val="3312380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Results of the </a:t>
            </a:r>
            <a:r>
              <a:rPr lang="en-GB" dirty="0" err="1" smtClean="0"/>
              <a:t>Stroop</a:t>
            </a:r>
            <a:r>
              <a:rPr lang="en-GB" dirty="0" smtClean="0"/>
              <a:t> Test</a:t>
            </a:r>
            <a:endParaRPr lang="en-GB" dirty="0"/>
          </a:p>
        </p:txBody>
      </p:sp>
      <p:sp>
        <p:nvSpPr>
          <p:cNvPr id="3" name="Content Placeholder 2"/>
          <p:cNvSpPr>
            <a:spLocks noGrp="1"/>
          </p:cNvSpPr>
          <p:nvPr>
            <p:ph idx="1"/>
          </p:nvPr>
        </p:nvSpPr>
        <p:spPr/>
        <p:txBody>
          <a:bodyPr/>
          <a:lstStyle/>
          <a:p>
            <a:r>
              <a:rPr lang="en-GB" dirty="0" smtClean="0"/>
              <a:t>Condition 1 should have been faster (easier) than Condition 2</a:t>
            </a:r>
          </a:p>
          <a:p>
            <a:r>
              <a:rPr lang="en-GB" dirty="0" smtClean="0"/>
              <a:t>Condition 1 – the words and their colours match</a:t>
            </a:r>
          </a:p>
          <a:p>
            <a:r>
              <a:rPr lang="en-GB" dirty="0" smtClean="0"/>
              <a:t>Condition 2 – the words and their colours don’t match</a:t>
            </a:r>
            <a:endParaRPr lang="en-GB" dirty="0"/>
          </a:p>
        </p:txBody>
      </p:sp>
    </p:spTree>
    <p:extLst>
      <p:ext uri="{BB962C8B-B14F-4D97-AF65-F5344CB8AC3E}">
        <p14:creationId xmlns:p14="http://schemas.microsoft.com/office/powerpoint/2010/main" val="17176284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this used for?</a:t>
            </a:r>
            <a:endParaRPr lang="en-GB" dirty="0"/>
          </a:p>
        </p:txBody>
      </p:sp>
      <p:sp>
        <p:nvSpPr>
          <p:cNvPr id="3" name="Content Placeholder 2"/>
          <p:cNvSpPr>
            <a:spLocks noGrp="1"/>
          </p:cNvSpPr>
          <p:nvPr>
            <p:ph idx="1"/>
          </p:nvPr>
        </p:nvSpPr>
        <p:spPr/>
        <p:txBody>
          <a:bodyPr/>
          <a:lstStyle/>
          <a:p>
            <a:r>
              <a:rPr lang="en-GB" dirty="0" smtClean="0"/>
              <a:t>The test works because the colour of the words ‘interfere’ with your ability to read the words themselves</a:t>
            </a:r>
          </a:p>
          <a:p>
            <a:r>
              <a:rPr lang="en-GB" dirty="0" smtClean="0"/>
              <a:t>Versions of it have been used in clinical settings – often people suffering from disorders such as schizophrenia and severe depression perform much worse that non-sufferers</a:t>
            </a:r>
          </a:p>
          <a:p>
            <a:r>
              <a:rPr lang="en-GB" dirty="0" smtClean="0"/>
              <a:t>There is a version called the ‘Emotional </a:t>
            </a:r>
            <a:r>
              <a:rPr lang="en-GB" dirty="0" err="1" smtClean="0"/>
              <a:t>Stroop</a:t>
            </a:r>
            <a:r>
              <a:rPr lang="en-GB" dirty="0" smtClean="0"/>
              <a:t>’ in which the words are have a mix of ‘neutral’ and ‘sad’ meanings (such as ‘war’, ‘black’, ‘heavy’). Again – depressed individuals show worse performance on the </a:t>
            </a:r>
            <a:r>
              <a:rPr lang="en-GB" dirty="0" err="1" smtClean="0"/>
              <a:t>Stroop</a:t>
            </a:r>
            <a:r>
              <a:rPr lang="en-GB" dirty="0"/>
              <a:t> </a:t>
            </a:r>
            <a:r>
              <a:rPr lang="en-GB" dirty="0" smtClean="0"/>
              <a:t>than others.</a:t>
            </a:r>
            <a:endParaRPr lang="en-GB" dirty="0"/>
          </a:p>
        </p:txBody>
      </p:sp>
    </p:spTree>
    <p:extLst>
      <p:ext uri="{BB962C8B-B14F-4D97-AF65-F5344CB8AC3E}">
        <p14:creationId xmlns:p14="http://schemas.microsoft.com/office/powerpoint/2010/main" val="365256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A Level Syllabus – what (and how) do you study?</a:t>
            </a:r>
            <a:endParaRPr lang="en-GB" dirty="0"/>
          </a:p>
        </p:txBody>
      </p:sp>
      <p:sp>
        <p:nvSpPr>
          <p:cNvPr id="3" name="Content Placeholder 2"/>
          <p:cNvSpPr>
            <a:spLocks noGrp="1"/>
          </p:cNvSpPr>
          <p:nvPr>
            <p:ph idx="1"/>
          </p:nvPr>
        </p:nvSpPr>
        <p:spPr>
          <a:xfrm>
            <a:off x="409074" y="1825625"/>
            <a:ext cx="11490158" cy="4779712"/>
          </a:xfrm>
        </p:spPr>
        <p:txBody>
          <a:bodyPr>
            <a:normAutofit lnSpcReduction="10000"/>
          </a:bodyPr>
          <a:lstStyle/>
          <a:p>
            <a:r>
              <a:rPr lang="en-GB" dirty="0" smtClean="0"/>
              <a:t>The exams are a mixture of short to longer answers </a:t>
            </a:r>
          </a:p>
          <a:p>
            <a:r>
              <a:rPr lang="en-GB" dirty="0" smtClean="0"/>
              <a:t>There are three exams:</a:t>
            </a:r>
          </a:p>
          <a:p>
            <a:pPr lvl="1"/>
            <a:r>
              <a:rPr lang="en-GB" dirty="0" smtClean="0"/>
              <a:t>Foundations in Psychology (Social, Cognitive, Biological, Learning Theory)</a:t>
            </a:r>
          </a:p>
          <a:p>
            <a:pPr lvl="1"/>
            <a:r>
              <a:rPr lang="en-GB" dirty="0" smtClean="0"/>
              <a:t>Applications of Psychology (Clinical and 1 option e.g. Forensic)</a:t>
            </a:r>
          </a:p>
          <a:p>
            <a:pPr lvl="1"/>
            <a:r>
              <a:rPr lang="en-GB" dirty="0" smtClean="0"/>
              <a:t>Psychological Skills</a:t>
            </a:r>
          </a:p>
          <a:p>
            <a:r>
              <a:rPr lang="en-GB" dirty="0" smtClean="0"/>
              <a:t>It’s taught through a mixture of practical experiments and theory/research work</a:t>
            </a:r>
          </a:p>
          <a:p>
            <a:r>
              <a:rPr lang="en-GB" dirty="0" smtClean="0"/>
              <a:t>Be aware that it is a science based subject so it needs you to be a good all rounder</a:t>
            </a:r>
          </a:p>
          <a:p>
            <a:pPr lvl="1"/>
            <a:r>
              <a:rPr lang="en-GB" dirty="0" smtClean="0"/>
              <a:t>Maths, English, Science (in particular Biology)</a:t>
            </a:r>
          </a:p>
          <a:p>
            <a:r>
              <a:rPr lang="en-GB" dirty="0" smtClean="0"/>
              <a:t>It isn’t easy – but it is very rewarding!</a:t>
            </a:r>
          </a:p>
        </p:txBody>
      </p:sp>
    </p:spTree>
    <p:extLst>
      <p:ext uri="{BB962C8B-B14F-4D97-AF65-F5344CB8AC3E}">
        <p14:creationId xmlns:p14="http://schemas.microsoft.com/office/powerpoint/2010/main" val="869494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smtClean="0"/>
              <a:t>Example of the Social Content</a:t>
            </a:r>
            <a:endParaRPr lang="en-GB" dirty="0"/>
          </a:p>
        </p:txBody>
      </p:sp>
      <p:sp>
        <p:nvSpPr>
          <p:cNvPr id="3" name="Content Placeholder 2"/>
          <p:cNvSpPr>
            <a:spLocks noGrp="1"/>
          </p:cNvSpPr>
          <p:nvPr>
            <p:ph idx="1"/>
          </p:nvPr>
        </p:nvSpPr>
        <p:spPr>
          <a:xfrm>
            <a:off x="216567" y="1564104"/>
            <a:ext cx="11694695" cy="5077327"/>
          </a:xfrm>
        </p:spPr>
        <p:txBody>
          <a:bodyPr>
            <a:normAutofit fontScale="92500" lnSpcReduction="20000"/>
          </a:bodyPr>
          <a:lstStyle/>
          <a:p>
            <a:r>
              <a:rPr lang="en-GB" dirty="0" smtClean="0"/>
              <a:t>Main content</a:t>
            </a:r>
          </a:p>
          <a:p>
            <a:pPr lvl="1"/>
            <a:r>
              <a:rPr lang="en-GB" dirty="0" smtClean="0"/>
              <a:t>Why do we obey? What makes us obey more? What helps us not obey?</a:t>
            </a:r>
          </a:p>
          <a:p>
            <a:pPr lvl="1"/>
            <a:r>
              <a:rPr lang="en-GB" dirty="0" smtClean="0"/>
              <a:t>Why are we prejudiced? Where does prejudice come from and how can we prevent it from developing?</a:t>
            </a:r>
          </a:p>
          <a:p>
            <a:r>
              <a:rPr lang="en-GB" dirty="0" smtClean="0"/>
              <a:t>Methods in Social Psychology and Practical Investigation</a:t>
            </a:r>
          </a:p>
          <a:p>
            <a:pPr lvl="1"/>
            <a:r>
              <a:rPr lang="en-GB" dirty="0" smtClean="0"/>
              <a:t>Each unit involves learning </a:t>
            </a:r>
            <a:r>
              <a:rPr lang="en-GB" i="1" dirty="0" smtClean="0"/>
              <a:t>how</a:t>
            </a:r>
            <a:r>
              <a:rPr lang="en-GB" dirty="0" smtClean="0"/>
              <a:t> to do Psychology</a:t>
            </a:r>
          </a:p>
          <a:p>
            <a:pPr lvl="1"/>
            <a:r>
              <a:rPr lang="en-GB" dirty="0" smtClean="0"/>
              <a:t>You have to do a Practical Investigation (not coursework – it gets asked about in the exam instead) – e.g. a survey or experiment</a:t>
            </a:r>
          </a:p>
          <a:p>
            <a:r>
              <a:rPr lang="en-GB" dirty="0" smtClean="0"/>
              <a:t>Studies</a:t>
            </a:r>
          </a:p>
          <a:p>
            <a:pPr lvl="1"/>
            <a:r>
              <a:rPr lang="en-GB" dirty="0" smtClean="0"/>
              <a:t>1 Classic Study (e.g. Robbers Cave) </a:t>
            </a:r>
          </a:p>
          <a:p>
            <a:pPr lvl="1"/>
            <a:r>
              <a:rPr lang="en-GB" dirty="0" smtClean="0"/>
              <a:t>1 Modern Study </a:t>
            </a:r>
            <a:endParaRPr lang="en-GB" dirty="0"/>
          </a:p>
          <a:p>
            <a:pPr lvl="1"/>
            <a:r>
              <a:rPr lang="en-GB" dirty="0" smtClean="0"/>
              <a:t>Key Question - Applying Psychology to a real world issue</a:t>
            </a:r>
          </a:p>
          <a:p>
            <a:pPr lvl="1"/>
            <a:r>
              <a:rPr lang="en-GB" dirty="0" smtClean="0"/>
              <a:t>How can social psychology explain why peaceful neighbours become </a:t>
            </a:r>
            <a:r>
              <a:rPr lang="en-GB" smtClean="0"/>
              <a:t>warring enemies?</a:t>
            </a:r>
            <a:endParaRPr lang="en-GB" dirty="0" smtClean="0"/>
          </a:p>
          <a:p>
            <a:r>
              <a:rPr lang="en-GB" dirty="0" smtClean="0"/>
              <a:t>Issues and debates</a:t>
            </a:r>
          </a:p>
          <a:p>
            <a:pPr lvl="1"/>
            <a:r>
              <a:rPr lang="en-GB" dirty="0" smtClean="0"/>
              <a:t>These are the big issues that Psychology tries to deal with e.g. ethics or culture</a:t>
            </a:r>
          </a:p>
          <a:p>
            <a:pPr lvl="2"/>
            <a:endParaRPr lang="en-GB" dirty="0" smtClean="0"/>
          </a:p>
          <a:p>
            <a:pPr lvl="2"/>
            <a:endParaRPr lang="en-GB" dirty="0"/>
          </a:p>
        </p:txBody>
      </p:sp>
    </p:spTree>
    <p:extLst>
      <p:ext uri="{BB962C8B-B14F-4D97-AF65-F5344CB8AC3E}">
        <p14:creationId xmlns:p14="http://schemas.microsoft.com/office/powerpoint/2010/main" val="199760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title"/>
          </p:nvPr>
        </p:nvSpPr>
        <p:spPr>
          <a:xfrm>
            <a:off x="298939" y="485751"/>
            <a:ext cx="10515600" cy="1325563"/>
          </a:xfrm>
        </p:spPr>
        <p:txBody>
          <a:bodyPr>
            <a:normAutofit fontScale="90000"/>
          </a:bodyPr>
          <a:lstStyle/>
          <a:p>
            <a:pPr algn="l"/>
            <a:r>
              <a:rPr lang="en-US" sz="8800" dirty="0">
                <a:solidFill>
                  <a:srgbClr val="FCDE79"/>
                </a:solidFill>
                <a:latin typeface="Gloucester MT Extra Condensed" panose="02030808020601010101" pitchFamily="18" charset="77"/>
              </a:rPr>
              <a:t>What do the students say?</a:t>
            </a:r>
            <a:br>
              <a:rPr lang="en-US" sz="8800" dirty="0">
                <a:solidFill>
                  <a:srgbClr val="FCDE79"/>
                </a:solidFill>
                <a:latin typeface="Gloucester MT Extra Condensed" panose="02030808020601010101" pitchFamily="18" charset="77"/>
              </a:rPr>
            </a:br>
            <a:r>
              <a:rPr lang="en-US" sz="8800" dirty="0">
                <a:solidFill>
                  <a:srgbClr val="FCDE79"/>
                </a:solidFill>
                <a:latin typeface="Gloucester MT Extra Condensed" panose="02030808020601010101" pitchFamily="18" charset="77"/>
              </a:rPr>
              <a:t>Meet Izzy Ramsay</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8" name="Rectangle 7">
            <a:extLst>
              <a:ext uri="{FF2B5EF4-FFF2-40B4-BE49-F238E27FC236}">
                <a16:creationId xmlns:a16="http://schemas.microsoft.com/office/drawing/2014/main" id="{D856C6D4-ACD9-BF41-950E-46190187B529}"/>
              </a:ext>
            </a:extLst>
          </p:cNvPr>
          <p:cNvSpPr/>
          <p:nvPr/>
        </p:nvSpPr>
        <p:spPr>
          <a:xfrm>
            <a:off x="0" y="2177478"/>
            <a:ext cx="6096000" cy="4645567"/>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nSpc>
                <a:spcPct val="107000"/>
              </a:lnSpc>
              <a:spcAft>
                <a:spcPts val="800"/>
              </a:spcAft>
            </a:pPr>
            <a:r>
              <a:rPr lang="en-US" sz="1600" b="1" dirty="0">
                <a:latin typeface="Calibri" panose="020F0502020204030204" pitchFamily="34" charset="0"/>
                <a:ea typeface="Calibri" panose="020F0502020204030204" pitchFamily="34" charset="0"/>
                <a:cs typeface="Times New Roman" panose="02020603050405020304" pitchFamily="18" charset="0"/>
              </a:rPr>
              <a:t>What influenced your choice to study this subject?</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I’ve always been fascinated by how people’s minds work as well as how psychology affects everyday life.  Because of this and the fact that it fit well with my other subjects, I thought it would be a good choice to pursue.</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b="1" dirty="0">
                <a:latin typeface="Calibri" panose="020F0502020204030204" pitchFamily="34" charset="0"/>
                <a:ea typeface="Calibri" panose="020F0502020204030204" pitchFamily="34" charset="0"/>
                <a:cs typeface="Times New Roman" panose="02020603050405020304" pitchFamily="18" charset="0"/>
              </a:rPr>
              <a:t>What have you enjoyed most about the course so far and what do you look forward to?</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So far, I really enjoyed the social topic at the beginning of the year because the content is very interesting and it covers theories and studies that explain everyday phenomena that it intuitive to most people but we were unaware that it had a name or that it even existed at all. I look forward to doing the clinical topic as it covers the part of Psychology I find most interesting -the study of mental heath disorders and how to treat them.</a:t>
            </a:r>
          </a:p>
          <a:p>
            <a:pPr>
              <a:lnSpc>
                <a:spcPct val="107000"/>
              </a:lnSpc>
              <a:spcAft>
                <a:spcPts val="800"/>
              </a:spcAft>
            </a:pPr>
            <a:r>
              <a:rPr lang="en-US" sz="1600" b="1" dirty="0">
                <a:latin typeface="Calibri" panose="020F0502020204030204" pitchFamily="34" charset="0"/>
                <a:ea typeface="Calibri" panose="020F0502020204030204" pitchFamily="34" charset="0"/>
                <a:cs typeface="Times New Roman" panose="02020603050405020304" pitchFamily="18" charset="0"/>
              </a:rPr>
              <a:t>Has anything surprised you about the course?</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latin typeface="Calibri" panose="020F0502020204030204" pitchFamily="34" charset="0"/>
                <a:ea typeface="Calibri" panose="020F0502020204030204" pitchFamily="34" charset="0"/>
                <a:cs typeface="Times New Roman" panose="02020603050405020304" pitchFamily="18" charset="0"/>
              </a:rPr>
              <a:t>I was surprised by the depth in which we cover different topics and studies. For each thing we do, care is taken to make sure that we understand it to the fullest extent and know everything there is to know about it, which is a great positive as it allows for better recall in the future.</a:t>
            </a:r>
            <a:endParaRPr lang="en-GB"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C16C5AF5-7C78-1D43-B866-C84C86FA05A0}"/>
              </a:ext>
            </a:extLst>
          </p:cNvPr>
          <p:cNvSpPr/>
          <p:nvPr/>
        </p:nvSpPr>
        <p:spPr>
          <a:xfrm>
            <a:off x="6198971" y="2836056"/>
            <a:ext cx="5993029" cy="398698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107000"/>
              </a:lnSpc>
              <a:spcAft>
                <a:spcPts val="800"/>
              </a:spcAft>
            </a:pP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What does independent study/homework look like in this subject?</a:t>
            </a:r>
            <a:endParaRPr lang="en-GB"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the beginning of each topic we are given a booklet which has all the worksheets and notes pages we will need for that content. Because of that, the independent study and homework is made much easier and quicker than in most other subjects. Often it is finishing work that was started in class or writing up studies we covered in discussion which means you are rarely left confused.</a:t>
            </a:r>
            <a:endParaRPr lang="en-GB"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Do you have any plans to continue with course related work/studies in the future?</a:t>
            </a:r>
            <a:endParaRPr lang="en-GB"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I’m planning on continuing to study psychology at university, specifically clinical or criminal if I can.</a:t>
            </a:r>
            <a:endParaRPr lang="en-GB"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What advice would you give to someone starting the course in September?</a:t>
            </a:r>
            <a:endParaRPr lang="en-GB"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400" dirty="0">
                <a:solidFill>
                  <a:schemeClr val="bg1"/>
                </a:solidFill>
                <a:latin typeface="Calibri" panose="020F0502020204030204" pitchFamily="34" charset="0"/>
                <a:ea typeface="Calibri" panose="020F0502020204030204" pitchFamily="34" charset="0"/>
                <a:cs typeface="Times New Roman" panose="02020603050405020304" pitchFamily="18" charset="0"/>
              </a:rPr>
              <a:t>To make sure that you keep up with your notes from the beginning and always ask if there is something you didn’t fully understand.</a:t>
            </a:r>
            <a:endParaRPr lang="en-GB"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26992439-5C83-6140-B456-369BFCDE5AF3}"/>
              </a:ext>
            </a:extLst>
          </p:cNvPr>
          <p:cNvPicPr>
            <a:picLocks noChangeAspect="1"/>
          </p:cNvPicPr>
          <p:nvPr/>
        </p:nvPicPr>
        <p:blipFill>
          <a:blip r:embed="rId3"/>
          <a:stretch>
            <a:fillRect/>
          </a:stretch>
        </p:blipFill>
        <p:spPr>
          <a:xfrm>
            <a:off x="7842052" y="341484"/>
            <a:ext cx="1574800" cy="2032000"/>
          </a:xfrm>
          <a:prstGeom prst="rect">
            <a:avLst/>
          </a:prstGeom>
        </p:spPr>
      </p:pic>
    </p:spTree>
    <p:extLst>
      <p:ext uri="{BB962C8B-B14F-4D97-AF65-F5344CB8AC3E}">
        <p14:creationId xmlns:p14="http://schemas.microsoft.com/office/powerpoint/2010/main" val="424439717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9" name="Title 1">
            <a:extLst>
              <a:ext uri="{FF2B5EF4-FFF2-40B4-BE49-F238E27FC236}">
                <a16:creationId xmlns:a16="http://schemas.microsoft.com/office/drawing/2014/main" id="{0D128B10-F6A4-C943-B331-E63CF5F37830}"/>
              </a:ext>
            </a:extLst>
          </p:cNvPr>
          <p:cNvSpPr txBox="1">
            <a:spLocks/>
          </p:cNvSpPr>
          <p:nvPr/>
        </p:nvSpPr>
        <p:spPr>
          <a:xfrm>
            <a:off x="431457" y="245076"/>
            <a:ext cx="8443783" cy="114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solidFill>
                  <a:srgbClr val="FCDE79"/>
                </a:solidFill>
                <a:latin typeface="Gloucester MT Extra Condensed" panose="02030808020601010101" pitchFamily="18" charset="77"/>
              </a:rPr>
              <a:t>What does an exam question look like?</a:t>
            </a:r>
          </a:p>
        </p:txBody>
      </p:sp>
      <p:pic>
        <p:nvPicPr>
          <p:cNvPr id="3" name="Picture 2" descr="A screenshot of a cell phone&#10;&#10;Description automatically generated">
            <a:extLst>
              <a:ext uri="{FF2B5EF4-FFF2-40B4-BE49-F238E27FC236}">
                <a16:creationId xmlns:a16="http://schemas.microsoft.com/office/drawing/2014/main" id="{7CDDD80C-9FB2-6A42-9D34-926847413579}"/>
              </a:ext>
            </a:extLst>
          </p:cNvPr>
          <p:cNvPicPr>
            <a:picLocks noChangeAspect="1"/>
          </p:cNvPicPr>
          <p:nvPr/>
        </p:nvPicPr>
        <p:blipFill>
          <a:blip r:embed="rId3"/>
          <a:stretch>
            <a:fillRect/>
          </a:stretch>
        </p:blipFill>
        <p:spPr>
          <a:xfrm>
            <a:off x="945627" y="1632857"/>
            <a:ext cx="7135508" cy="2027263"/>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5F62C07D-E853-7E46-8AC5-7DC069F831D4}"/>
              </a:ext>
            </a:extLst>
          </p:cNvPr>
          <p:cNvPicPr>
            <a:picLocks noChangeAspect="1"/>
          </p:cNvPicPr>
          <p:nvPr/>
        </p:nvPicPr>
        <p:blipFill rotWithShape="1">
          <a:blip r:embed="rId4"/>
          <a:srcRect r="18414" b="44982"/>
          <a:stretch/>
        </p:blipFill>
        <p:spPr>
          <a:xfrm>
            <a:off x="0" y="4347536"/>
            <a:ext cx="6213709" cy="129953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6B5263A7-9A68-4D4C-B90B-980B1C15C64E}"/>
              </a:ext>
            </a:extLst>
          </p:cNvPr>
          <p:cNvPicPr>
            <a:picLocks noChangeAspect="1"/>
          </p:cNvPicPr>
          <p:nvPr/>
        </p:nvPicPr>
        <p:blipFill rotWithShape="1">
          <a:blip r:embed="rId5"/>
          <a:srcRect l="6339" r="8834" b="8245"/>
          <a:stretch/>
        </p:blipFill>
        <p:spPr>
          <a:xfrm>
            <a:off x="6457384" y="3987054"/>
            <a:ext cx="5568904" cy="2786683"/>
          </a:xfrm>
          <a:prstGeom prst="rect">
            <a:avLst/>
          </a:prstGeom>
        </p:spPr>
      </p:pic>
    </p:spTree>
    <p:extLst>
      <p:ext uri="{BB962C8B-B14F-4D97-AF65-F5344CB8AC3E}">
        <p14:creationId xmlns:p14="http://schemas.microsoft.com/office/powerpoint/2010/main" val="9643994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en-GB" sz="4800" dirty="0" smtClean="0"/>
              <a:t>Questions?</a:t>
            </a:r>
            <a:br>
              <a:rPr lang="en-GB" sz="4800" dirty="0" smtClean="0"/>
            </a:br>
            <a:r>
              <a:rPr lang="en-GB" sz="4800" dirty="0" smtClean="0"/>
              <a:t>Email: leighv@wallingfordschool.com</a:t>
            </a:r>
            <a:endParaRPr lang="en-GB" sz="4800" dirty="0"/>
          </a:p>
        </p:txBody>
      </p:sp>
      <p:sp>
        <p:nvSpPr>
          <p:cNvPr id="5" name="Subtitle 4"/>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4073039030"/>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TC104033923[[fn=Depth]]</Template>
  <TotalTime>265</TotalTime>
  <Words>1115</Words>
  <Application>Microsoft Office PowerPoint</Application>
  <PresentationFormat>Widescreen</PresentationFormat>
  <Paragraphs>91</Paragraphs>
  <Slides>16</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Corbel</vt:lpstr>
      <vt:lpstr>Gloucester MT Extra Condensed</vt:lpstr>
      <vt:lpstr>Lucida Handwriting</vt:lpstr>
      <vt:lpstr>Times New Roman</vt:lpstr>
      <vt:lpstr>Depth</vt:lpstr>
      <vt:lpstr>A Level    Psychology</vt:lpstr>
      <vt:lpstr>Meet the team:</vt:lpstr>
      <vt:lpstr>About the Course:</vt:lpstr>
      <vt:lpstr>What IS Psychology?</vt:lpstr>
      <vt:lpstr>Famous Psychologists</vt:lpstr>
      <vt:lpstr>The Stroop Test!</vt:lpstr>
      <vt:lpstr>Colour Check</vt:lpstr>
      <vt:lpstr>Condition 1 – time your participant on how it takes them to read out the colours of the words below.  Participants should read the colours from LEFT to RIGHT in each row. Don’t worry if people make mistakes.</vt:lpstr>
      <vt:lpstr>Condition 1 – time your participant on how it takes them to read out the colours of the words below.  Participants should read the colours from LEFT to RIGHT in each row. Don’t worry if people make mistakes.</vt:lpstr>
      <vt:lpstr>Results of the Stroop Test</vt:lpstr>
      <vt:lpstr>What is this used for?</vt:lpstr>
      <vt:lpstr>The A Level Syllabus – what (and how) do you study?</vt:lpstr>
      <vt:lpstr>Example of the Social Content</vt:lpstr>
      <vt:lpstr>What do the students say? Meet Izzy Ramsay</vt:lpstr>
      <vt:lpstr>PowerPoint Presentation</vt:lpstr>
      <vt:lpstr>Questions? Email: leighv@wallingfordschool.com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Psychology</dc:title>
  <dc:creator>Vernon Leigh</dc:creator>
  <cp:lastModifiedBy>Vernon LEIGH</cp:lastModifiedBy>
  <cp:revision>27</cp:revision>
  <dcterms:created xsi:type="dcterms:W3CDTF">2013-11-02T13:03:22Z</dcterms:created>
  <dcterms:modified xsi:type="dcterms:W3CDTF">2020-10-01T12:25:10Z</dcterms:modified>
</cp:coreProperties>
</file>