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6" r:id="rId4"/>
    <p:sldId id="267" r:id="rId5"/>
    <p:sldId id="269" r:id="rId6"/>
    <p:sldId id="268" r:id="rId7"/>
    <p:sldId id="271" r:id="rId8"/>
    <p:sldId id="272" r:id="rId9"/>
    <p:sldId id="27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CC99FF"/>
    <a:srgbClr val="FFFF99"/>
    <a:srgbClr val="FF99FF"/>
    <a:srgbClr val="F8DEF4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486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6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71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06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340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809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13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999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889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167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408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BB554-CA54-4162-A191-604DCEEEAF1B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1129C-D1DF-4312-8882-3F5FD9B17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52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ov"/><Relationship Id="rId11" Type="http://schemas.openxmlformats.org/officeDocument/2006/relationships/image" Target="../media/image5.png"/><Relationship Id="rId5" Type="http://schemas.microsoft.com/office/2007/relationships/media" Target="../media/media3.mov"/><Relationship Id="rId10" Type="http://schemas.openxmlformats.org/officeDocument/2006/relationships/image" Target="../media/image4.png"/><Relationship Id="rId4" Type="http://schemas.openxmlformats.org/officeDocument/2006/relationships/video" Target="../media/media2.mp4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2.png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mcgarrickt@wallingfordschool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382485" y="587829"/>
            <a:ext cx="9427029" cy="2687003"/>
          </a:xfrm>
        </p:spPr>
        <p:txBody>
          <a:bodyPr/>
          <a:lstStyle/>
          <a:p>
            <a:r>
              <a:rPr lang="en-US" b="1" dirty="0" err="1">
                <a:latin typeface="+mn-lt"/>
              </a:rPr>
              <a:t>Bienvenue</a:t>
            </a:r>
            <a:r>
              <a:rPr lang="en-US" b="1" dirty="0">
                <a:latin typeface="+mn-lt"/>
              </a:rPr>
              <a:t> à A-level French </a:t>
            </a:r>
            <a:br>
              <a:rPr lang="en-US" b="1" dirty="0">
                <a:latin typeface="+mn-lt"/>
              </a:rPr>
            </a:br>
            <a:r>
              <a:rPr lang="en-US" b="1" dirty="0">
                <a:latin typeface="+mn-lt"/>
              </a:rPr>
              <a:t>à Wallingford School</a:t>
            </a:r>
            <a:endParaRPr lang="en-GB" b="1" dirty="0">
              <a:latin typeface="+mn-lt"/>
            </a:endParaRPr>
          </a:p>
        </p:txBody>
      </p:sp>
      <p:pic>
        <p:nvPicPr>
          <p:cNvPr id="1026" name="Picture 2" descr="Free France Cliparts, Download Free Clip Art, Free Clip Art on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863" y="3493793"/>
            <a:ext cx="2957142" cy="308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128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500" b="1" i="1" dirty="0">
                <a:latin typeface="+mn-lt"/>
              </a:rPr>
              <a:t>Meet the Team…</a:t>
            </a:r>
            <a:endParaRPr lang="en-GB" sz="5500" b="1" i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539" y="1825625"/>
            <a:ext cx="1180768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500" dirty="0" err="1"/>
              <a:t>Mrs</a:t>
            </a:r>
            <a:r>
              <a:rPr lang="en-US" sz="4500" dirty="0"/>
              <a:t> </a:t>
            </a:r>
            <a:r>
              <a:rPr lang="en-US" sz="4500" dirty="0" err="1"/>
              <a:t>McGarrick</a:t>
            </a:r>
            <a:r>
              <a:rPr lang="en-US" sz="4500" dirty="0"/>
              <a:t> </a:t>
            </a:r>
            <a:r>
              <a:rPr lang="en-US" sz="3600" dirty="0"/>
              <a:t>(CTL for Languages)</a:t>
            </a:r>
            <a:endParaRPr lang="en-US" sz="4500" dirty="0"/>
          </a:p>
          <a:p>
            <a:pPr marL="0" indent="0">
              <a:buNone/>
            </a:pPr>
            <a:r>
              <a:rPr lang="en-US" sz="4500" dirty="0"/>
              <a:t>  			     </a:t>
            </a:r>
            <a:r>
              <a:rPr lang="en-US" sz="4500" dirty="0" err="1"/>
              <a:t>Mr</a:t>
            </a:r>
            <a:r>
              <a:rPr lang="en-US" sz="4500" dirty="0"/>
              <a:t> Harpin </a:t>
            </a:r>
            <a:r>
              <a:rPr lang="en-US" sz="3600" dirty="0"/>
              <a:t>(Assistant Head of Sixth Form)</a:t>
            </a:r>
            <a:endParaRPr lang="en-US" sz="4500" dirty="0"/>
          </a:p>
          <a:p>
            <a:pPr marL="0" indent="0">
              <a:buNone/>
            </a:pPr>
            <a:r>
              <a:rPr lang="en-US" sz="4500" dirty="0"/>
              <a:t>							     </a:t>
            </a:r>
            <a:r>
              <a:rPr lang="en-US" sz="4500" dirty="0" err="1"/>
              <a:t>Ms</a:t>
            </a:r>
            <a:r>
              <a:rPr lang="en-US" sz="4500" dirty="0"/>
              <a:t> </a:t>
            </a:r>
            <a:r>
              <a:rPr lang="en-US" sz="4500" dirty="0" err="1"/>
              <a:t>Pennec</a:t>
            </a:r>
            <a:endParaRPr lang="en-US" sz="4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  <p:pic>
        <p:nvPicPr>
          <p:cNvPr id="8" name="Online Media 7" descr="French_WH.mov">
            <a:hlinkClick r:id="" action="ppaction://media"/>
            <a:extLst>
              <a:ext uri="{FF2B5EF4-FFF2-40B4-BE49-F238E27FC236}">
                <a16:creationId xmlns:a16="http://schemas.microsoft.com/office/drawing/2014/main" id="{66A216A5-5007-2C49-882B-3B2A1CA4F0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810828" y="3279741"/>
            <a:ext cx="3162300" cy="2108200"/>
          </a:xfrm>
          <a:prstGeom prst="rect">
            <a:avLst/>
          </a:prstGeom>
        </p:spPr>
      </p:pic>
      <p:pic>
        <p:nvPicPr>
          <p:cNvPr id="9" name="Media2(1)">
            <a:hlinkClick r:id="" action="ppaction://media"/>
            <a:extLst>
              <a:ext uri="{FF2B5EF4-FFF2-40B4-BE49-F238E27FC236}">
                <a16:creationId xmlns:a16="http://schemas.microsoft.com/office/drawing/2014/main" id="{340D8892-90BC-421D-A77D-B64A508ED8C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0"/>
          <a:srcRect l="22684" r="22067"/>
          <a:stretch>
            <a:fillRect/>
          </a:stretch>
        </p:blipFill>
        <p:spPr>
          <a:xfrm rot="5400000">
            <a:off x="8058590" y="3938324"/>
            <a:ext cx="2843228" cy="2899235"/>
          </a:xfrm>
          <a:prstGeom prst="rect">
            <a:avLst/>
          </a:prstGeom>
        </p:spPr>
      </p:pic>
      <p:pic>
        <p:nvPicPr>
          <p:cNvPr id="5" name="Online Media 4" descr="New Video for French - needs adding!!.mov">
            <a:hlinkClick r:id="" action="ppaction://media"/>
            <a:extLst>
              <a:ext uri="{FF2B5EF4-FFF2-40B4-BE49-F238E27FC236}">
                <a16:creationId xmlns:a16="http://schemas.microsoft.com/office/drawing/2014/main" id="{3FF7AD07-3E21-C04E-A396-CB0A200F571C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10515" y="2458218"/>
            <a:ext cx="2171265" cy="3853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04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15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248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286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500" b="1" i="1" dirty="0">
                <a:latin typeface="+mn-lt"/>
              </a:rPr>
              <a:t>About the Course…</a:t>
            </a:r>
            <a:endParaRPr lang="en-GB" sz="5500" b="1" i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017" y="1528354"/>
            <a:ext cx="10881360" cy="499001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4800" dirty="0"/>
              <a:t>We follow the Edexcel syllabus which is assessed in the following way at </a:t>
            </a:r>
          </a:p>
          <a:p>
            <a:pPr marL="0" indent="0">
              <a:buNone/>
            </a:pPr>
            <a:r>
              <a:rPr lang="en-GB" sz="4800" dirty="0"/>
              <a:t>the end of year 13…</a:t>
            </a:r>
          </a:p>
          <a:p>
            <a:pPr marL="0" indent="0">
              <a:buNone/>
            </a:pPr>
            <a:r>
              <a:rPr lang="en-GB" sz="4800" b="1" dirty="0"/>
              <a:t>Paper 1 – Listening, Reading and Writing  (40%)</a:t>
            </a:r>
          </a:p>
          <a:p>
            <a:r>
              <a:rPr lang="en-GB" sz="4800" dirty="0"/>
              <a:t>Listening and reading texts with questions to answer and a translation from French into English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b="1" dirty="0"/>
              <a:t>Paper 2 – Writing (30%)</a:t>
            </a:r>
          </a:p>
          <a:p>
            <a:r>
              <a:rPr lang="en-GB" sz="4800" dirty="0"/>
              <a:t>A translation into French and two essays in French about a book and a film which you have studied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b="1" dirty="0"/>
              <a:t>Paper 3 – Speaking (30%)</a:t>
            </a:r>
          </a:p>
          <a:p>
            <a:r>
              <a:rPr lang="en-GB" sz="4800" dirty="0"/>
              <a:t>Discussion based on a stimulus card and an Individual Research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059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7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500" b="1" i="1" dirty="0">
                <a:latin typeface="+mn-lt"/>
              </a:rPr>
              <a:t>Topics we study</a:t>
            </a:r>
            <a:endParaRPr lang="en-GB" sz="5500" b="1" i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017" y="1528354"/>
            <a:ext cx="8516983" cy="4990012"/>
          </a:xfrm>
        </p:spPr>
        <p:txBody>
          <a:bodyPr>
            <a:normAutofit/>
          </a:bodyPr>
          <a:lstStyle/>
          <a:p>
            <a:r>
              <a:rPr lang="en-GB" sz="3000" b="1" dirty="0"/>
              <a:t>Society </a:t>
            </a:r>
            <a:r>
              <a:rPr lang="en-GB" sz="3000" dirty="0"/>
              <a:t>– Family, Education, Work</a:t>
            </a:r>
          </a:p>
          <a:p>
            <a:r>
              <a:rPr lang="en-GB" sz="3000" b="1" dirty="0"/>
              <a:t>Culture</a:t>
            </a:r>
            <a:r>
              <a:rPr lang="en-GB" sz="3000" dirty="0"/>
              <a:t> – Music, Media, Festivals</a:t>
            </a:r>
          </a:p>
          <a:p>
            <a:r>
              <a:rPr lang="en-GB" sz="3000" b="1" dirty="0"/>
              <a:t>Multicultural Society </a:t>
            </a:r>
            <a:r>
              <a:rPr lang="en-GB" sz="3000" dirty="0"/>
              <a:t>– Immigration, Integration, The Far Right</a:t>
            </a:r>
          </a:p>
          <a:p>
            <a:r>
              <a:rPr lang="en-GB" sz="3000" b="1" dirty="0"/>
              <a:t>Occupation and Resistance</a:t>
            </a:r>
            <a:r>
              <a:rPr lang="en-GB" sz="3000" dirty="0"/>
              <a:t> – Occupied France, the Vichy Regime, the Resistance</a:t>
            </a:r>
          </a:p>
          <a:p>
            <a:r>
              <a:rPr lang="en-GB" sz="3000" b="1" dirty="0"/>
              <a:t>One book </a:t>
            </a:r>
            <a:r>
              <a:rPr lang="en-GB" sz="3000" dirty="0"/>
              <a:t>(</a:t>
            </a:r>
            <a:r>
              <a:rPr lang="en-GB" sz="3000" i="1" dirty="0"/>
              <a:t>No et </a:t>
            </a:r>
            <a:r>
              <a:rPr lang="en-GB" sz="3000" i="1" dirty="0" err="1"/>
              <a:t>Moi</a:t>
            </a:r>
            <a:r>
              <a:rPr lang="en-GB" sz="3000" dirty="0"/>
              <a:t>) </a:t>
            </a:r>
            <a:r>
              <a:rPr lang="en-GB" sz="3000" b="1" dirty="0"/>
              <a:t>and one film </a:t>
            </a:r>
            <a:r>
              <a:rPr lang="en-GB" sz="3000" dirty="0"/>
              <a:t>(</a:t>
            </a:r>
            <a:r>
              <a:rPr lang="en-GB" sz="3000" i="1" dirty="0"/>
              <a:t>La </a:t>
            </a:r>
            <a:r>
              <a:rPr lang="en-GB" sz="3000" i="1" dirty="0" err="1"/>
              <a:t>Haine</a:t>
            </a:r>
            <a:r>
              <a:rPr lang="en-GB" sz="3000" dirty="0"/>
              <a:t>)</a:t>
            </a:r>
          </a:p>
        </p:txBody>
      </p:sp>
      <p:pic>
        <p:nvPicPr>
          <p:cNvPr id="2050" name="Picture 2" descr="La Haine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2630" y="4298871"/>
            <a:ext cx="1643396" cy="221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No Et Mo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6313" y="1777575"/>
            <a:ext cx="1512633" cy="244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6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017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500" b="1" i="1" dirty="0">
                <a:latin typeface="+mn-lt"/>
              </a:rPr>
              <a:t>A typical A-level French lesson</a:t>
            </a:r>
            <a:endParaRPr lang="en-GB" sz="5500" b="1" i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017" y="1528354"/>
            <a:ext cx="10881360" cy="4990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During language lessons you will:</a:t>
            </a:r>
          </a:p>
          <a:p>
            <a:r>
              <a:rPr lang="en-GB" sz="3200" dirty="0"/>
              <a:t>Use French to discuss and debate a whole range of </a:t>
            </a:r>
          </a:p>
          <a:p>
            <a:pPr marL="0" indent="0">
              <a:buNone/>
            </a:pPr>
            <a:r>
              <a:rPr lang="en-GB" sz="3200" dirty="0"/>
              <a:t>   issues in pairs/groups/as a class</a:t>
            </a:r>
          </a:p>
          <a:p>
            <a:r>
              <a:rPr lang="en-GB" sz="3200" dirty="0"/>
              <a:t>Complete grammar and translation exercises</a:t>
            </a:r>
          </a:p>
          <a:p>
            <a:r>
              <a:rPr lang="en-GB" sz="3200" dirty="0"/>
              <a:t>Listen to / watch a range of spoken French – videos, adverts, films, songs, TV programmes.</a:t>
            </a:r>
          </a:p>
          <a:p>
            <a:r>
              <a:rPr lang="en-GB" sz="3200" dirty="0"/>
              <a:t>Read French newspapers, magazines and online articles.</a:t>
            </a:r>
          </a:p>
          <a:p>
            <a:r>
              <a:rPr lang="en-GB" sz="3200" dirty="0"/>
              <a:t>Learn to write essays in French.</a:t>
            </a:r>
          </a:p>
          <a:p>
            <a:r>
              <a:rPr lang="en-GB" sz="3200" dirty="0"/>
              <a:t>Study one book and one film in-depth.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762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489" y="49896"/>
            <a:ext cx="11646730" cy="1325563"/>
          </a:xfrm>
        </p:spPr>
        <p:txBody>
          <a:bodyPr>
            <a:noAutofit/>
          </a:bodyPr>
          <a:lstStyle/>
          <a:p>
            <a:pPr algn="ctr"/>
            <a:r>
              <a:rPr lang="en-US" sz="5500" b="1" dirty="0">
                <a:latin typeface="+mn-lt"/>
              </a:rPr>
              <a:t>Extras with the MFL </a:t>
            </a:r>
            <a:r>
              <a:rPr lang="en-US" sz="5500" b="1" dirty="0" err="1">
                <a:latin typeface="+mn-lt"/>
              </a:rPr>
              <a:t>Dept</a:t>
            </a:r>
            <a:endParaRPr lang="en-GB" sz="55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489" y="1280160"/>
            <a:ext cx="7846402" cy="4559178"/>
          </a:xfrm>
        </p:spPr>
        <p:txBody>
          <a:bodyPr>
            <a:normAutofit/>
          </a:bodyPr>
          <a:lstStyle/>
          <a:p>
            <a:r>
              <a:rPr lang="en-GB" sz="2500" dirty="0"/>
              <a:t>You will have a timetabled lesson every week with our French assistant to help develop your French speaking skills.</a:t>
            </a:r>
          </a:p>
          <a:p>
            <a:r>
              <a:rPr lang="en-GB" sz="2500" dirty="0"/>
              <a:t>You will have the chance to take part in the French Exchange to Grenoble in Term 3.</a:t>
            </a:r>
          </a:p>
          <a:p>
            <a:r>
              <a:rPr lang="en-US" sz="2500" dirty="0"/>
              <a:t>We also organize trips to Oxford University MFL outreach events, talks at the </a:t>
            </a:r>
            <a:r>
              <a:rPr lang="en-US" sz="2500" i="1" dirty="0"/>
              <a:t>Alliance </a:t>
            </a:r>
            <a:r>
              <a:rPr lang="en-US" sz="2500" i="1" dirty="0" err="1"/>
              <a:t>Française</a:t>
            </a:r>
            <a:r>
              <a:rPr lang="en-US" sz="2500" i="1" dirty="0"/>
              <a:t> </a:t>
            </a:r>
            <a:r>
              <a:rPr lang="en-US" sz="2500" dirty="0"/>
              <a:t>in Oxford and the </a:t>
            </a:r>
            <a:r>
              <a:rPr lang="en-US" sz="2500" i="1" dirty="0" err="1"/>
              <a:t>Institut</a:t>
            </a:r>
            <a:r>
              <a:rPr lang="en-US" sz="2500" i="1" dirty="0"/>
              <a:t> </a:t>
            </a:r>
            <a:r>
              <a:rPr lang="en-US" sz="2500" i="1" dirty="0" err="1"/>
              <a:t>Français</a:t>
            </a:r>
            <a:r>
              <a:rPr lang="en-US" sz="2500" i="1" dirty="0"/>
              <a:t> </a:t>
            </a:r>
            <a:r>
              <a:rPr lang="en-US" sz="2500" dirty="0"/>
              <a:t>in London, as well as cinema and theatre visits.</a:t>
            </a:r>
            <a:endParaRPr lang="en-GB" sz="2500" dirty="0"/>
          </a:p>
          <a:p>
            <a:endParaRPr lang="en-GB" sz="2500" dirty="0"/>
          </a:p>
        </p:txBody>
      </p:sp>
      <p:pic>
        <p:nvPicPr>
          <p:cNvPr id="4" name="Picture 3" descr="From upper left:  Panorama of the city, Grenoble’s cable cars, place Saint-André, jardin de ville, banks of the Isère rive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983" y="1841485"/>
            <a:ext cx="3439236" cy="477860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309" y="4887174"/>
            <a:ext cx="2500678" cy="187550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074" name="Picture 2" descr="Institut français du Royaume-Uni | Open House London 20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4566" y="4915993"/>
            <a:ext cx="2770034" cy="18466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300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897" y="0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500" b="1" i="1" dirty="0">
                <a:latin typeface="+mn-lt"/>
              </a:rPr>
              <a:t>What can I do in the future with</a:t>
            </a:r>
            <a:br>
              <a:rPr lang="en-US" sz="5500" b="1" i="1" dirty="0">
                <a:latin typeface="+mn-lt"/>
              </a:rPr>
            </a:br>
            <a:r>
              <a:rPr lang="en-US" sz="5500" b="1" i="1" dirty="0">
                <a:latin typeface="+mn-lt"/>
              </a:rPr>
              <a:t> A-level French?</a:t>
            </a:r>
            <a:endParaRPr lang="en-GB" sz="5500" b="1" i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552" y="1325563"/>
            <a:ext cx="11282289" cy="5153800"/>
          </a:xfrm>
        </p:spPr>
        <p:txBody>
          <a:bodyPr>
            <a:noAutofit/>
          </a:bodyPr>
          <a:lstStyle/>
          <a:p>
            <a:r>
              <a:rPr lang="en-GB" sz="2000" dirty="0"/>
              <a:t>A-level French is an “enabling” subject and highly regarded by top universities.</a:t>
            </a:r>
          </a:p>
          <a:p>
            <a:r>
              <a:rPr lang="en-GB" sz="2000" dirty="0"/>
              <a:t>You can go on to study many other subjects with A-level French, not just Languages. Some recent examples from Wallingford School include: Maths, History, Geography, PPE, Physics and English. Many continue with French as part of a degree alongside other arts or science subjects – look at the UCAS website to get an idea of the huge number of courses on offer! Others have continued with German alongside a new language such as Italian, Spanish or Russian.</a:t>
            </a:r>
          </a:p>
          <a:p>
            <a:r>
              <a:rPr lang="en-GB" sz="2000" dirty="0"/>
              <a:t>Some Universities even encourage candidates for STEM courses to include a “contrast” subject such as French.</a:t>
            </a:r>
          </a:p>
          <a:p>
            <a:r>
              <a:rPr lang="en-GB" sz="2000" dirty="0"/>
              <a:t>Having an A-level language can open up the possibility of being offered work experience or a study placement abroad as part of your degree.</a:t>
            </a:r>
          </a:p>
          <a:p>
            <a:r>
              <a:rPr lang="en-GB" sz="2000" dirty="0"/>
              <a:t>Speaking another language gives you the edge over other candidates for a job. When asked “Which language can you speak well enough for a conversation?” the UK public replied: 75% none, 15% French, 6% German, 4% Spanish.</a:t>
            </a:r>
          </a:p>
          <a:p>
            <a:r>
              <a:rPr lang="en-GB" sz="2000" dirty="0"/>
              <a:t>Employers also value the transferable skills of language graduates, such as communication skills, problem solving and analytical skills.</a:t>
            </a:r>
          </a:p>
          <a:p>
            <a:r>
              <a:rPr lang="en-US" sz="2000" dirty="0"/>
              <a:t>You will have gained a skill for life which will enable you to travel, make friends, appreciate Francophone culture and broaden your mind!</a:t>
            </a:r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976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897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500" b="1" i="1" dirty="0">
                <a:latin typeface="+mn-lt"/>
              </a:rPr>
              <a:t>What do our students say?</a:t>
            </a:r>
            <a:endParaRPr lang="en-GB" sz="5500" b="1" i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3916" y="1176922"/>
            <a:ext cx="7463024" cy="124846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3500" dirty="0"/>
              <a:t>Meet Katy, Emily, Holly, Georgia and Lily </a:t>
            </a:r>
          </a:p>
          <a:p>
            <a:pPr marL="0" indent="0" algn="ctr">
              <a:buNone/>
            </a:pPr>
            <a:r>
              <a:rPr lang="en-US" sz="3500" dirty="0"/>
              <a:t>who are in Year 13...</a:t>
            </a:r>
            <a:endParaRPr lang="en-GB" sz="3500" dirty="0"/>
          </a:p>
          <a:p>
            <a:pPr marL="0" indent="0">
              <a:buNone/>
            </a:pPr>
            <a:endParaRPr lang="en-GB" sz="3500" dirty="0"/>
          </a:p>
        </p:txBody>
      </p:sp>
      <p:pic>
        <p:nvPicPr>
          <p:cNvPr id="5122" name="Picture 2" descr="Library of speaking french clip art library stock png files ..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34" y="945690"/>
            <a:ext cx="2418896" cy="12484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  <p:pic>
        <p:nvPicPr>
          <p:cNvPr id="4" name="Online Media 3" descr="French student video.mp4">
            <a:hlinkClick r:id="" action="ppaction://media"/>
            <a:extLst>
              <a:ext uri="{FF2B5EF4-FFF2-40B4-BE49-F238E27FC236}">
                <a16:creationId xmlns:a16="http://schemas.microsoft.com/office/drawing/2014/main" id="{80DCA0D1-5E86-2342-A004-E0227702E78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39821" y="2568952"/>
            <a:ext cx="7312358" cy="411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30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35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897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500" b="1" i="1" dirty="0">
                <a:latin typeface="+mn-lt"/>
              </a:rPr>
              <a:t>Any questions?</a:t>
            </a:r>
            <a:endParaRPr lang="en-GB" sz="5500" b="1" i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572" y="1891380"/>
            <a:ext cx="11282289" cy="47907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500" dirty="0"/>
              <a:t>If you have any further questions or need any help or support with the transition work, please contact </a:t>
            </a:r>
            <a:r>
              <a:rPr lang="en-US" sz="3500" dirty="0" err="1"/>
              <a:t>Mrs</a:t>
            </a:r>
            <a:r>
              <a:rPr lang="en-US" sz="3500" dirty="0"/>
              <a:t> </a:t>
            </a:r>
            <a:r>
              <a:rPr lang="en-US" sz="3500" dirty="0" err="1"/>
              <a:t>McGarrick</a:t>
            </a:r>
            <a:r>
              <a:rPr lang="en-US" sz="3500" dirty="0"/>
              <a:t> on </a:t>
            </a:r>
            <a:r>
              <a:rPr lang="en-US" sz="3500" dirty="0">
                <a:hlinkClick r:id="rId2"/>
              </a:rPr>
              <a:t>mcgarrickt@wallingfordschool.com</a:t>
            </a:r>
            <a:endParaRPr lang="en-US" sz="3500" dirty="0"/>
          </a:p>
          <a:p>
            <a:pPr marL="0" indent="0">
              <a:buNone/>
            </a:pPr>
            <a:endParaRPr lang="en-GB" sz="3500" dirty="0"/>
          </a:p>
          <a:p>
            <a:pPr marL="0" indent="0" algn="ctr">
              <a:buNone/>
            </a:pPr>
            <a:r>
              <a:rPr lang="en-US" sz="5500" b="1" dirty="0"/>
              <a:t>On se </a:t>
            </a:r>
            <a:r>
              <a:rPr lang="en-US" sz="5500" b="1" dirty="0" err="1"/>
              <a:t>voit</a:t>
            </a:r>
            <a:r>
              <a:rPr lang="en-US" sz="5500" b="1" dirty="0"/>
              <a:t> </a:t>
            </a:r>
            <a:r>
              <a:rPr lang="en-US" sz="5500" b="1" dirty="0" err="1"/>
              <a:t>en</a:t>
            </a:r>
            <a:r>
              <a:rPr lang="en-US" sz="5500" b="1" dirty="0"/>
              <a:t> </a:t>
            </a:r>
            <a:r>
              <a:rPr lang="en-US" sz="5500" b="1" dirty="0" err="1"/>
              <a:t>septembre</a:t>
            </a:r>
            <a:r>
              <a:rPr lang="en-US" sz="5500" b="1" dirty="0"/>
              <a:t>! A </a:t>
            </a:r>
            <a:r>
              <a:rPr lang="en-US" sz="5500" b="1" dirty="0" err="1"/>
              <a:t>bientôt</a:t>
            </a:r>
            <a:r>
              <a:rPr lang="en-US" sz="5500" b="1" dirty="0"/>
              <a:t>!</a:t>
            </a:r>
          </a:p>
          <a:p>
            <a:pPr marL="0" indent="0" algn="ctr">
              <a:buNone/>
            </a:pPr>
            <a:endParaRPr lang="en-GB" sz="55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F8FE7-2522-484E-9AA2-C17BE842E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0286" y="192198"/>
            <a:ext cx="1480074" cy="150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046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528</TotalTime>
  <Words>664</Words>
  <Application>Microsoft Macintosh PowerPoint</Application>
  <PresentationFormat>Widescreen</PresentationFormat>
  <Paragraphs>50</Paragraphs>
  <Slides>9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Bienvenue à A-level French  à Wallingford School</vt:lpstr>
      <vt:lpstr>Meet the Team…</vt:lpstr>
      <vt:lpstr>About the Course…</vt:lpstr>
      <vt:lpstr>Topics we study</vt:lpstr>
      <vt:lpstr>A typical A-level French lesson</vt:lpstr>
      <vt:lpstr>Extras with the MFL Dept</vt:lpstr>
      <vt:lpstr>What can I do in the future with  A-level French?</vt:lpstr>
      <vt:lpstr>What do our students say?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A-Level Language Lessons</dc:title>
  <dc:creator>Theresa McGarrick</dc:creator>
  <cp:lastModifiedBy>Nicola Jones</cp:lastModifiedBy>
  <cp:revision>37</cp:revision>
  <dcterms:created xsi:type="dcterms:W3CDTF">2015-10-14T09:01:01Z</dcterms:created>
  <dcterms:modified xsi:type="dcterms:W3CDTF">2020-10-06T21:36:28Z</dcterms:modified>
</cp:coreProperties>
</file>