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4" r:id="rId3"/>
    <p:sldId id="266" r:id="rId4"/>
    <p:sldId id="267" r:id="rId5"/>
    <p:sldId id="269" r:id="rId6"/>
    <p:sldId id="268" r:id="rId7"/>
    <p:sldId id="274" r:id="rId8"/>
    <p:sldId id="272" r:id="rId9"/>
    <p:sldId id="27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CC99FF"/>
    <a:srgbClr val="FFFF99"/>
    <a:srgbClr val="FF99FF"/>
    <a:srgbClr val="F8DEF4"/>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35" autoAdjust="0"/>
    <p:restoredTop sz="94660"/>
  </p:normalViewPr>
  <p:slideViewPr>
    <p:cSldViewPr snapToGrid="0">
      <p:cViewPr varScale="1">
        <p:scale>
          <a:sx n="81" d="100"/>
          <a:sy n="81" d="100"/>
        </p:scale>
        <p:origin x="108" y="6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1FBB554-CA54-4162-A191-604DCEEEAF1B}"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534486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FBB554-CA54-4162-A191-604DCEEEAF1B}"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82337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FBB554-CA54-4162-A191-604DCEEEAF1B}"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1484471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1FBB554-CA54-4162-A191-604DCEEEAF1B}"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265206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1FBB554-CA54-4162-A191-604DCEEEAF1B}" type="datetimeFigureOut">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64234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1FBB554-CA54-4162-A191-604DCEEEAF1B}" type="datetimeFigureOut">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4151809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FBB554-CA54-4162-A191-604DCEEEAF1B}"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2223132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FBB554-CA54-4162-A191-604DCEEEAF1B}"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2987999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FBB554-CA54-4162-A191-604DCEEEAF1B}"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1214889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FBB554-CA54-4162-A191-604DCEEEAF1B}"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1775167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FBB554-CA54-4162-A191-604DCEEEAF1B}"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1129C-D1DF-4312-8882-3F5FD9B17008}" type="slidenum">
              <a:rPr lang="en-GB" smtClean="0"/>
              <a:t>‹#›</a:t>
            </a:fld>
            <a:endParaRPr lang="en-GB"/>
          </a:p>
        </p:txBody>
      </p:sp>
    </p:spTree>
    <p:extLst>
      <p:ext uri="{BB962C8B-B14F-4D97-AF65-F5344CB8AC3E}">
        <p14:creationId xmlns:p14="http://schemas.microsoft.com/office/powerpoint/2010/main" val="3096408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FBB554-CA54-4162-A191-604DCEEEAF1B}" type="datetimeFigureOut">
              <a:rPr lang="en-GB" smtClean="0"/>
              <a:t>29/09/2020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71129C-D1DF-4312-8882-3F5FD9B17008}" type="slidenum">
              <a:rPr lang="en-GB" smtClean="0"/>
              <a:t>‹#›</a:t>
            </a:fld>
            <a:endParaRPr lang="en-GB"/>
          </a:p>
        </p:txBody>
      </p:sp>
    </p:spTree>
    <p:extLst>
      <p:ext uri="{BB962C8B-B14F-4D97-AF65-F5344CB8AC3E}">
        <p14:creationId xmlns:p14="http://schemas.microsoft.com/office/powerpoint/2010/main" val="114352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jpe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mp4"/><Relationship Id="rId7"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image" Target="../media/image6.png"/><Relationship Id="rId5" Type="http://schemas.microsoft.com/office/2007/relationships/media" Target="../media/media3.mp4"/><Relationship Id="rId10" Type="http://schemas.openxmlformats.org/officeDocument/2006/relationships/image" Target="../media/image5.png"/><Relationship Id="rId4" Type="http://schemas.openxmlformats.org/officeDocument/2006/relationships/video" Target="../media/media2.mp4"/><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0.jpeg"/><Relationship Id="rId7"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png"/><Relationship Id="rId10" Type="http://schemas.openxmlformats.org/officeDocument/2006/relationships/image" Target="../media/image15.png"/><Relationship Id="rId4" Type="http://schemas.openxmlformats.org/officeDocument/2006/relationships/image" Target="../media/image1.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video" Target="../media/media4.mp4"/><Relationship Id="rId1" Type="http://schemas.microsoft.com/office/2007/relationships/media" Target="../media/media4.mp4"/><Relationship Id="rId6" Type="http://schemas.microsoft.com/office/2007/relationships/hdphoto" Target="../media/hdphoto3.wdp"/><Relationship Id="rId5" Type="http://schemas.openxmlformats.org/officeDocument/2006/relationships/image" Target="../media/image16.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arnoldv@wallingfordschool.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70297" y="945690"/>
            <a:ext cx="8352642" cy="1662545"/>
          </a:xfrm>
          <a:ln>
            <a:noFill/>
          </a:ln>
        </p:spPr>
        <p:txBody>
          <a:bodyPr>
            <a:normAutofit fontScale="90000"/>
          </a:bodyPr>
          <a:lstStyle/>
          <a:p>
            <a:r>
              <a:rPr lang="en-US" b="1" dirty="0">
                <a:latin typeface="+mn-lt"/>
              </a:rPr>
              <a:t>Welcome to A level German </a:t>
            </a:r>
            <a:br>
              <a:rPr lang="en-US" b="1" dirty="0">
                <a:latin typeface="+mn-lt"/>
              </a:rPr>
            </a:br>
            <a:r>
              <a:rPr lang="en-US" b="1" dirty="0">
                <a:latin typeface="+mn-lt"/>
              </a:rPr>
              <a:t>at Wallingford School</a:t>
            </a:r>
            <a:endParaRPr lang="en-GB" b="1" dirty="0">
              <a:latin typeface="+mn-lt"/>
            </a:endParaRPr>
          </a:p>
        </p:txBody>
      </p:sp>
      <p:pic>
        <p:nvPicPr>
          <p:cNvPr id="5" name="Picture 4">
            <a:extLst>
              <a:ext uri="{FF2B5EF4-FFF2-40B4-BE49-F238E27FC236}">
                <a16:creationId xmlns:a16="http://schemas.microsoft.com/office/drawing/2014/main" id="{254F8FE7-2522-484E-9AA2-C17BE842E45D}"/>
              </a:ext>
            </a:extLst>
          </p:cNvPr>
          <p:cNvPicPr>
            <a:picLocks noChangeAspect="1"/>
          </p:cNvPicPr>
          <p:nvPr/>
        </p:nvPicPr>
        <p:blipFill>
          <a:blip r:embed="rId2"/>
          <a:stretch>
            <a:fillRect/>
          </a:stretch>
        </p:blipFill>
        <p:spPr>
          <a:xfrm>
            <a:off x="10450286" y="192198"/>
            <a:ext cx="1480074" cy="1506985"/>
          </a:xfrm>
          <a:prstGeom prst="rect">
            <a:avLst/>
          </a:prstGeom>
        </p:spPr>
      </p:pic>
      <p:pic>
        <p:nvPicPr>
          <p:cNvPr id="1032" name="Picture 8" descr="Image result for germany austria switzerland flags">
            <a:extLst>
              <a:ext uri="{FF2B5EF4-FFF2-40B4-BE49-F238E27FC236}">
                <a16:creationId xmlns:a16="http://schemas.microsoft.com/office/drawing/2014/main" id="{A88482C7-BECC-4A1F-9FC1-6ABB202619B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4219" t="6945" r="2777" b="5971"/>
          <a:stretch/>
        </p:blipFill>
        <p:spPr bwMode="auto">
          <a:xfrm>
            <a:off x="3284117" y="3002269"/>
            <a:ext cx="5125001" cy="33029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97EF690C-A449-42DE-86AA-50C597AF2F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88073" y="5603619"/>
            <a:ext cx="1062183" cy="1062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128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500" b="1" i="1" dirty="0">
                <a:latin typeface="+mn-lt"/>
              </a:rPr>
              <a:t>Meet the Team…</a:t>
            </a:r>
            <a:endParaRPr lang="en-GB" sz="5500" b="1" i="1" dirty="0">
              <a:latin typeface="+mn-lt"/>
            </a:endParaRPr>
          </a:p>
        </p:txBody>
      </p:sp>
      <p:sp>
        <p:nvSpPr>
          <p:cNvPr id="3" name="Content Placeholder 2"/>
          <p:cNvSpPr>
            <a:spLocks noGrp="1"/>
          </p:cNvSpPr>
          <p:nvPr>
            <p:ph idx="1"/>
          </p:nvPr>
        </p:nvSpPr>
        <p:spPr>
          <a:xfrm>
            <a:off x="2743200" y="1825625"/>
            <a:ext cx="8610600" cy="4351338"/>
          </a:xfrm>
        </p:spPr>
        <p:txBody>
          <a:bodyPr>
            <a:normAutofit/>
          </a:bodyPr>
          <a:lstStyle/>
          <a:p>
            <a:pPr marL="0" indent="0">
              <a:buNone/>
            </a:pPr>
            <a:r>
              <a:rPr lang="en-US" sz="4500" dirty="0" err="1"/>
              <a:t>Mrs</a:t>
            </a:r>
            <a:r>
              <a:rPr lang="en-US" sz="4500" dirty="0"/>
              <a:t> Arnold (CCO for Languages)</a:t>
            </a:r>
          </a:p>
          <a:p>
            <a:pPr marL="0" indent="0">
              <a:buNone/>
            </a:pPr>
            <a:endParaRPr lang="en-US" sz="4500" dirty="0"/>
          </a:p>
          <a:p>
            <a:pPr marL="0" indent="0">
              <a:buNone/>
            </a:pPr>
            <a:r>
              <a:rPr lang="en-US" sz="4500" dirty="0"/>
              <a:t>			</a:t>
            </a:r>
            <a:r>
              <a:rPr lang="en-US" sz="4500" dirty="0" err="1"/>
              <a:t>Ms</a:t>
            </a:r>
            <a:r>
              <a:rPr lang="en-US" sz="4500" dirty="0"/>
              <a:t> </a:t>
            </a:r>
            <a:r>
              <a:rPr lang="en-US" sz="4500" dirty="0" err="1"/>
              <a:t>Maly</a:t>
            </a:r>
            <a:endParaRPr lang="en-US" sz="4500" dirty="0"/>
          </a:p>
          <a:p>
            <a:pPr marL="0" indent="0">
              <a:buNone/>
            </a:pPr>
            <a:endParaRPr lang="en-US" sz="4500" dirty="0"/>
          </a:p>
          <a:p>
            <a:pPr marL="0" indent="0">
              <a:buNone/>
            </a:pPr>
            <a:r>
              <a:rPr lang="en-US" sz="4500" dirty="0"/>
              <a:t>				</a:t>
            </a:r>
            <a:r>
              <a:rPr lang="en-US" sz="4500" dirty="0" err="1"/>
              <a:t>Ms</a:t>
            </a:r>
            <a:r>
              <a:rPr lang="en-US" sz="4500" dirty="0"/>
              <a:t> </a:t>
            </a:r>
            <a:r>
              <a:rPr lang="en-US" sz="4500" dirty="0" err="1"/>
              <a:t>Murison</a:t>
            </a:r>
            <a:endParaRPr lang="en-US" sz="4500" dirty="0"/>
          </a:p>
        </p:txBody>
      </p:sp>
      <p:pic>
        <p:nvPicPr>
          <p:cNvPr id="4" name="Picture 3">
            <a:extLst>
              <a:ext uri="{FF2B5EF4-FFF2-40B4-BE49-F238E27FC236}">
                <a16:creationId xmlns:a16="http://schemas.microsoft.com/office/drawing/2014/main" id="{254F8FE7-2522-484E-9AA2-C17BE842E45D}"/>
              </a:ext>
            </a:extLst>
          </p:cNvPr>
          <p:cNvPicPr>
            <a:picLocks noChangeAspect="1"/>
          </p:cNvPicPr>
          <p:nvPr/>
        </p:nvPicPr>
        <p:blipFill>
          <a:blip r:embed="rId8"/>
          <a:stretch>
            <a:fillRect/>
          </a:stretch>
        </p:blipFill>
        <p:spPr>
          <a:xfrm>
            <a:off x="10450286" y="192198"/>
            <a:ext cx="1480074" cy="1506985"/>
          </a:xfrm>
          <a:prstGeom prst="rect">
            <a:avLst/>
          </a:prstGeom>
        </p:spPr>
      </p:pic>
      <p:pic>
        <p:nvPicPr>
          <p:cNvPr id="5" name="Online Media 4" descr="German_VA.MOV">
            <a:hlinkClick r:id="" action="ppaction://media"/>
            <a:extLst>
              <a:ext uri="{FF2B5EF4-FFF2-40B4-BE49-F238E27FC236}">
                <a16:creationId xmlns:a16="http://schemas.microsoft.com/office/drawing/2014/main" id="{8F43AF99-2EF5-B54B-BFF5-CB10D026E19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t="21782"/>
          <a:stretch/>
        </p:blipFill>
        <p:spPr>
          <a:xfrm>
            <a:off x="261640" y="860528"/>
            <a:ext cx="2258668" cy="3140766"/>
          </a:xfrm>
          <a:prstGeom prst="rect">
            <a:avLst/>
          </a:prstGeom>
        </p:spPr>
      </p:pic>
      <p:pic>
        <p:nvPicPr>
          <p:cNvPr id="6" name="Online Media 5" descr="German_LMU.MP4">
            <a:hlinkClick r:id="" action="ppaction://media"/>
            <a:extLst>
              <a:ext uri="{FF2B5EF4-FFF2-40B4-BE49-F238E27FC236}">
                <a16:creationId xmlns:a16="http://schemas.microsoft.com/office/drawing/2014/main" id="{976996AA-EE69-FB40-8DE6-63306A9AB112}"/>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10"/>
          <a:srcRect t="11031" b="3358"/>
          <a:stretch/>
        </p:blipFill>
        <p:spPr>
          <a:xfrm>
            <a:off x="9448800" y="3117533"/>
            <a:ext cx="2279539" cy="3548269"/>
          </a:xfrm>
          <a:prstGeom prst="rect">
            <a:avLst/>
          </a:prstGeom>
        </p:spPr>
      </p:pic>
      <p:pic>
        <p:nvPicPr>
          <p:cNvPr id="7" name="Online Media 6" descr="German_AML.MOV">
            <a:hlinkClick r:id="" action="ppaction://media"/>
            <a:extLst>
              <a:ext uri="{FF2B5EF4-FFF2-40B4-BE49-F238E27FC236}">
                <a16:creationId xmlns:a16="http://schemas.microsoft.com/office/drawing/2014/main" id="{FA653C22-9C14-A840-B891-4F2896D732D8}"/>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2924798" y="2506662"/>
            <a:ext cx="2447628" cy="4351338"/>
          </a:xfrm>
          <a:prstGeom prst="rect">
            <a:avLst/>
          </a:prstGeom>
        </p:spPr>
      </p:pic>
    </p:spTree>
    <p:extLst>
      <p:ext uri="{BB962C8B-B14F-4D97-AF65-F5344CB8AC3E}">
        <p14:creationId xmlns:p14="http://schemas.microsoft.com/office/powerpoint/2010/main" val="214204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04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8514"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211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500" b="1" i="1" dirty="0">
                <a:latin typeface="+mn-lt"/>
              </a:rPr>
              <a:t>About the Course…</a:t>
            </a:r>
            <a:endParaRPr lang="en-GB" sz="5500" b="1" i="1" dirty="0">
              <a:latin typeface="+mn-lt"/>
            </a:endParaRPr>
          </a:p>
        </p:txBody>
      </p:sp>
      <p:sp>
        <p:nvSpPr>
          <p:cNvPr id="3" name="Content Placeholder 2"/>
          <p:cNvSpPr>
            <a:spLocks noGrp="1"/>
          </p:cNvSpPr>
          <p:nvPr>
            <p:ph idx="1"/>
          </p:nvPr>
        </p:nvSpPr>
        <p:spPr>
          <a:xfrm>
            <a:off x="627017" y="1528354"/>
            <a:ext cx="10881360" cy="4990012"/>
          </a:xfrm>
        </p:spPr>
        <p:txBody>
          <a:bodyPr>
            <a:normAutofit fontScale="55000" lnSpcReduction="20000"/>
          </a:bodyPr>
          <a:lstStyle/>
          <a:p>
            <a:pPr marL="0" indent="0">
              <a:buNone/>
            </a:pPr>
            <a:r>
              <a:rPr lang="en-GB" sz="4800" dirty="0"/>
              <a:t>We follow the Edexcel syllabus which is assessed in the following way at </a:t>
            </a:r>
          </a:p>
          <a:p>
            <a:pPr marL="0" indent="0">
              <a:buNone/>
            </a:pPr>
            <a:r>
              <a:rPr lang="en-GB" sz="4800" dirty="0"/>
              <a:t>the end of year 13…</a:t>
            </a:r>
          </a:p>
          <a:p>
            <a:pPr marL="0" indent="0">
              <a:buNone/>
            </a:pPr>
            <a:r>
              <a:rPr lang="en-GB" sz="1800" dirty="0"/>
              <a:t> </a:t>
            </a:r>
          </a:p>
          <a:p>
            <a:pPr marL="0" indent="0">
              <a:buNone/>
            </a:pPr>
            <a:r>
              <a:rPr lang="en-GB" sz="4800" b="1" dirty="0"/>
              <a:t>Paper 1 – Listening, Reading and Writing  (40%)</a:t>
            </a:r>
          </a:p>
          <a:p>
            <a:r>
              <a:rPr lang="en-GB" sz="4800" dirty="0"/>
              <a:t>Listening and reading texts with questions to answer and a translation from German into English</a:t>
            </a:r>
          </a:p>
          <a:p>
            <a:pPr marL="0" indent="0">
              <a:buNone/>
            </a:pPr>
            <a:endParaRPr lang="en-GB" sz="4800" dirty="0"/>
          </a:p>
          <a:p>
            <a:pPr marL="0" indent="0">
              <a:buNone/>
            </a:pPr>
            <a:r>
              <a:rPr lang="en-GB" sz="4800" b="1" dirty="0"/>
              <a:t>Paper 2 – Writing (30%)</a:t>
            </a:r>
          </a:p>
          <a:p>
            <a:r>
              <a:rPr lang="en-GB" sz="4800" dirty="0"/>
              <a:t>A translation into German and two essays in German about a film and a work of literature which you have studied</a:t>
            </a:r>
          </a:p>
          <a:p>
            <a:pPr marL="0" indent="0">
              <a:buNone/>
            </a:pPr>
            <a:endParaRPr lang="en-GB" sz="4800" dirty="0"/>
          </a:p>
          <a:p>
            <a:pPr marL="0" indent="0">
              <a:buNone/>
            </a:pPr>
            <a:r>
              <a:rPr lang="en-GB" sz="4800" b="1" dirty="0"/>
              <a:t>Paper 3 – Speaking (30%)</a:t>
            </a:r>
          </a:p>
          <a:p>
            <a:r>
              <a:rPr lang="en-GB" sz="4800" dirty="0"/>
              <a:t>Discussion based on a stimulus card and an Individual Research Project</a:t>
            </a:r>
          </a:p>
        </p:txBody>
      </p:sp>
      <p:pic>
        <p:nvPicPr>
          <p:cNvPr id="4" name="Picture 3">
            <a:extLst>
              <a:ext uri="{FF2B5EF4-FFF2-40B4-BE49-F238E27FC236}">
                <a16:creationId xmlns:a16="http://schemas.microsoft.com/office/drawing/2014/main" id="{254F8FE7-2522-484E-9AA2-C17BE842E45D}"/>
              </a:ext>
            </a:extLst>
          </p:cNvPr>
          <p:cNvPicPr>
            <a:picLocks noChangeAspect="1"/>
          </p:cNvPicPr>
          <p:nvPr/>
        </p:nvPicPr>
        <p:blipFill>
          <a:blip r:embed="rId2"/>
          <a:stretch>
            <a:fillRect/>
          </a:stretch>
        </p:blipFill>
        <p:spPr>
          <a:xfrm>
            <a:off x="10450286" y="192198"/>
            <a:ext cx="1480074" cy="1506985"/>
          </a:xfrm>
          <a:prstGeom prst="rect">
            <a:avLst/>
          </a:prstGeom>
        </p:spPr>
      </p:pic>
    </p:spTree>
    <p:extLst>
      <p:ext uri="{BB962C8B-B14F-4D97-AF65-F5344CB8AC3E}">
        <p14:creationId xmlns:p14="http://schemas.microsoft.com/office/powerpoint/2010/main" val="3700059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2777" y="0"/>
            <a:ext cx="10515600" cy="1325563"/>
          </a:xfrm>
        </p:spPr>
        <p:txBody>
          <a:bodyPr>
            <a:normAutofit/>
          </a:bodyPr>
          <a:lstStyle/>
          <a:p>
            <a:pPr algn="ctr"/>
            <a:r>
              <a:rPr lang="en-US" sz="5500" b="1" i="1" dirty="0">
                <a:latin typeface="+mn-lt"/>
              </a:rPr>
              <a:t>Topics we study</a:t>
            </a:r>
            <a:endParaRPr lang="en-GB" sz="5500" b="1" i="1" dirty="0">
              <a:latin typeface="+mn-lt"/>
            </a:endParaRPr>
          </a:p>
        </p:txBody>
      </p:sp>
      <p:sp>
        <p:nvSpPr>
          <p:cNvPr id="3" name="Content Placeholder 2"/>
          <p:cNvSpPr>
            <a:spLocks noGrp="1"/>
          </p:cNvSpPr>
          <p:nvPr>
            <p:ph idx="1"/>
          </p:nvPr>
        </p:nvSpPr>
        <p:spPr>
          <a:xfrm>
            <a:off x="627017" y="1528354"/>
            <a:ext cx="8516983" cy="4990012"/>
          </a:xfrm>
        </p:spPr>
        <p:txBody>
          <a:bodyPr>
            <a:normAutofit/>
          </a:bodyPr>
          <a:lstStyle/>
          <a:p>
            <a:r>
              <a:rPr lang="en-GB" sz="3000" b="1" dirty="0"/>
              <a:t>Society </a:t>
            </a:r>
            <a:r>
              <a:rPr lang="en-GB" sz="3000" dirty="0"/>
              <a:t>– Environment, Education, Work</a:t>
            </a:r>
          </a:p>
          <a:p>
            <a:r>
              <a:rPr lang="en-GB" sz="3000" b="1" dirty="0"/>
              <a:t>Culture</a:t>
            </a:r>
            <a:r>
              <a:rPr lang="en-GB" sz="3000" dirty="0"/>
              <a:t> – Music, Media, Festivals</a:t>
            </a:r>
          </a:p>
          <a:p>
            <a:r>
              <a:rPr lang="en-GB" sz="3000" b="1" dirty="0"/>
              <a:t>Multicultural Society </a:t>
            </a:r>
            <a:r>
              <a:rPr lang="en-GB" sz="3000" dirty="0"/>
              <a:t>– Immigration, Integration, Responses to racism</a:t>
            </a:r>
          </a:p>
          <a:p>
            <a:r>
              <a:rPr lang="en-GB" sz="3000" b="1" dirty="0"/>
              <a:t>Germany divided and reunited</a:t>
            </a:r>
            <a:r>
              <a:rPr lang="en-GB" sz="3000" dirty="0"/>
              <a:t> – Germany before, during and after Reunification</a:t>
            </a:r>
          </a:p>
          <a:p>
            <a:r>
              <a:rPr lang="en-GB" sz="3000" b="1" dirty="0"/>
              <a:t>A play </a:t>
            </a:r>
            <a:r>
              <a:rPr lang="en-GB" sz="3000" i="1" dirty="0"/>
              <a:t>(Der </a:t>
            </a:r>
            <a:r>
              <a:rPr lang="en-GB" sz="3000" i="1" dirty="0" err="1"/>
              <a:t>Besuch</a:t>
            </a:r>
            <a:r>
              <a:rPr lang="en-GB" sz="3000" i="1" dirty="0"/>
              <a:t> der Alten Dame)</a:t>
            </a:r>
            <a:r>
              <a:rPr lang="en-GB" sz="3000" dirty="0"/>
              <a:t> </a:t>
            </a:r>
            <a:r>
              <a:rPr lang="en-GB" sz="3000" b="1" dirty="0"/>
              <a:t>and a film </a:t>
            </a:r>
            <a:r>
              <a:rPr lang="en-GB" sz="3000" i="1" dirty="0"/>
              <a:t>(Das Leben der </a:t>
            </a:r>
            <a:r>
              <a:rPr lang="en-GB" sz="3000" i="1" dirty="0" err="1"/>
              <a:t>Anderen</a:t>
            </a:r>
            <a:r>
              <a:rPr lang="en-GB" sz="3000" i="1" dirty="0"/>
              <a:t>)</a:t>
            </a:r>
          </a:p>
        </p:txBody>
      </p:sp>
      <p:pic>
        <p:nvPicPr>
          <p:cNvPr id="6" name="Picture 5">
            <a:extLst>
              <a:ext uri="{FF2B5EF4-FFF2-40B4-BE49-F238E27FC236}">
                <a16:creationId xmlns:a16="http://schemas.microsoft.com/office/drawing/2014/main" id="{254F8FE7-2522-484E-9AA2-C17BE842E45D}"/>
              </a:ext>
            </a:extLst>
          </p:cNvPr>
          <p:cNvPicPr>
            <a:picLocks noChangeAspect="1"/>
          </p:cNvPicPr>
          <p:nvPr/>
        </p:nvPicPr>
        <p:blipFill>
          <a:blip r:embed="rId2"/>
          <a:stretch>
            <a:fillRect/>
          </a:stretch>
        </p:blipFill>
        <p:spPr>
          <a:xfrm>
            <a:off x="10450286" y="192198"/>
            <a:ext cx="1480074" cy="1506985"/>
          </a:xfrm>
          <a:prstGeom prst="rect">
            <a:avLst/>
          </a:prstGeom>
        </p:spPr>
      </p:pic>
      <p:pic>
        <p:nvPicPr>
          <p:cNvPr id="5" name="Picture 4">
            <a:extLst>
              <a:ext uri="{FF2B5EF4-FFF2-40B4-BE49-F238E27FC236}">
                <a16:creationId xmlns:a16="http://schemas.microsoft.com/office/drawing/2014/main" id="{1C11BAEA-D01C-4BBA-90DD-EC6FCC9DBEE8}"/>
              </a:ext>
            </a:extLst>
          </p:cNvPr>
          <p:cNvPicPr>
            <a:picLocks noChangeAspect="1"/>
          </p:cNvPicPr>
          <p:nvPr/>
        </p:nvPicPr>
        <p:blipFill rotWithShape="1">
          <a:blip r:embed="rId3"/>
          <a:srcRect t="2463" b="3548"/>
          <a:stretch/>
        </p:blipFill>
        <p:spPr>
          <a:xfrm>
            <a:off x="8969977" y="1901974"/>
            <a:ext cx="1654332" cy="2466109"/>
          </a:xfrm>
          <a:prstGeom prst="rect">
            <a:avLst/>
          </a:prstGeom>
        </p:spPr>
      </p:pic>
      <p:pic>
        <p:nvPicPr>
          <p:cNvPr id="9" name="Picture 8">
            <a:extLst>
              <a:ext uri="{FF2B5EF4-FFF2-40B4-BE49-F238E27FC236}">
                <a16:creationId xmlns:a16="http://schemas.microsoft.com/office/drawing/2014/main" id="{72D29C84-B4AE-4E0F-965D-2914CEC079A5}"/>
              </a:ext>
            </a:extLst>
          </p:cNvPr>
          <p:cNvPicPr>
            <a:picLocks noChangeAspect="1"/>
          </p:cNvPicPr>
          <p:nvPr/>
        </p:nvPicPr>
        <p:blipFill rotWithShape="1">
          <a:blip r:embed="rId4"/>
          <a:srcRect b="8788"/>
          <a:stretch/>
        </p:blipFill>
        <p:spPr>
          <a:xfrm>
            <a:off x="10450286" y="3812183"/>
            <a:ext cx="1552575" cy="2693267"/>
          </a:xfrm>
          <a:prstGeom prst="rect">
            <a:avLst/>
          </a:prstGeom>
        </p:spPr>
      </p:pic>
    </p:spTree>
    <p:extLst>
      <p:ext uri="{BB962C8B-B14F-4D97-AF65-F5344CB8AC3E}">
        <p14:creationId xmlns:p14="http://schemas.microsoft.com/office/powerpoint/2010/main" val="396586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944" y="192198"/>
            <a:ext cx="9708474" cy="1133365"/>
          </a:xfrm>
        </p:spPr>
        <p:txBody>
          <a:bodyPr>
            <a:normAutofit/>
          </a:bodyPr>
          <a:lstStyle/>
          <a:p>
            <a:pPr algn="ctr"/>
            <a:r>
              <a:rPr lang="en-US" sz="5500" b="1" i="1" dirty="0">
                <a:latin typeface="+mn-lt"/>
              </a:rPr>
              <a:t>A typical A-level German lesson</a:t>
            </a:r>
            <a:endParaRPr lang="en-GB" sz="5500" b="1" i="1" dirty="0">
              <a:latin typeface="+mn-lt"/>
            </a:endParaRPr>
          </a:p>
        </p:txBody>
      </p:sp>
      <p:sp>
        <p:nvSpPr>
          <p:cNvPr id="3" name="Content Placeholder 2"/>
          <p:cNvSpPr>
            <a:spLocks noGrp="1"/>
          </p:cNvSpPr>
          <p:nvPr>
            <p:ph idx="1"/>
          </p:nvPr>
        </p:nvSpPr>
        <p:spPr>
          <a:xfrm>
            <a:off x="627017" y="1325563"/>
            <a:ext cx="10881360" cy="5407745"/>
          </a:xfrm>
        </p:spPr>
        <p:txBody>
          <a:bodyPr>
            <a:normAutofit fontScale="92500" lnSpcReduction="10000"/>
          </a:bodyPr>
          <a:lstStyle/>
          <a:p>
            <a:pPr marL="0" indent="0">
              <a:buNone/>
            </a:pPr>
            <a:r>
              <a:rPr lang="en-GB" sz="3200" dirty="0"/>
              <a:t>During language lessons you will:</a:t>
            </a:r>
          </a:p>
          <a:p>
            <a:r>
              <a:rPr lang="en-GB" sz="3200" dirty="0"/>
              <a:t>Use German to discuss and debate a whole range of </a:t>
            </a:r>
          </a:p>
          <a:p>
            <a:pPr marL="0" indent="0">
              <a:buNone/>
            </a:pPr>
            <a:r>
              <a:rPr lang="en-GB" sz="3200" dirty="0"/>
              <a:t>   issues in pairs/groups/as a class</a:t>
            </a:r>
          </a:p>
          <a:p>
            <a:r>
              <a:rPr lang="en-GB" sz="3200" dirty="0"/>
              <a:t>Complete grammar and translation exercises</a:t>
            </a:r>
          </a:p>
          <a:p>
            <a:r>
              <a:rPr lang="en-GB" sz="3200" dirty="0"/>
              <a:t>Listen to / watch a range of spoken German – videos, adverts, films, songs, TV programmes.</a:t>
            </a:r>
          </a:p>
          <a:p>
            <a:r>
              <a:rPr lang="en-GB" sz="3200" dirty="0"/>
              <a:t>Read German newspapers, magazines and online articles.</a:t>
            </a:r>
          </a:p>
          <a:p>
            <a:r>
              <a:rPr lang="en-GB" sz="3200" dirty="0"/>
              <a:t>Learn to write essays in German.</a:t>
            </a:r>
          </a:p>
          <a:p>
            <a:r>
              <a:rPr lang="en-GB" sz="3200" dirty="0"/>
              <a:t>Study a film and a play in depth.</a:t>
            </a:r>
          </a:p>
          <a:p>
            <a:r>
              <a:rPr lang="en-GB" sz="3200" dirty="0"/>
              <a:t>Have plenty of individual attention and very personalised feedback on your work.</a:t>
            </a:r>
          </a:p>
        </p:txBody>
      </p:sp>
      <p:pic>
        <p:nvPicPr>
          <p:cNvPr id="4" name="Picture 3">
            <a:extLst>
              <a:ext uri="{FF2B5EF4-FFF2-40B4-BE49-F238E27FC236}">
                <a16:creationId xmlns:a16="http://schemas.microsoft.com/office/drawing/2014/main" id="{254F8FE7-2522-484E-9AA2-C17BE842E45D}"/>
              </a:ext>
            </a:extLst>
          </p:cNvPr>
          <p:cNvPicPr>
            <a:picLocks noChangeAspect="1"/>
          </p:cNvPicPr>
          <p:nvPr/>
        </p:nvPicPr>
        <p:blipFill>
          <a:blip r:embed="rId2"/>
          <a:stretch>
            <a:fillRect/>
          </a:stretch>
        </p:blipFill>
        <p:spPr>
          <a:xfrm>
            <a:off x="10450286" y="192198"/>
            <a:ext cx="1480074" cy="1506985"/>
          </a:xfrm>
          <a:prstGeom prst="rect">
            <a:avLst/>
          </a:prstGeom>
        </p:spPr>
      </p:pic>
    </p:spTree>
    <p:extLst>
      <p:ext uri="{BB962C8B-B14F-4D97-AF65-F5344CB8AC3E}">
        <p14:creationId xmlns:p14="http://schemas.microsoft.com/office/powerpoint/2010/main" val="478762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99FF"/>
        </a:solidFill>
        <a:effectLst/>
      </p:bgPr>
    </p:bg>
    <p:spTree>
      <p:nvGrpSpPr>
        <p:cNvPr id="1" name=""/>
        <p:cNvGrpSpPr/>
        <p:nvPr/>
      </p:nvGrpSpPr>
      <p:grpSpPr>
        <a:xfrm>
          <a:off x="0" y="0"/>
          <a:ext cx="0" cy="0"/>
          <a:chOff x="0" y="0"/>
          <a:chExt cx="0" cy="0"/>
        </a:xfrm>
      </p:grpSpPr>
      <p:pic>
        <p:nvPicPr>
          <p:cNvPr id="2064" name="Picture 16" descr="Image result for bad wurzach">
            <a:extLst>
              <a:ext uri="{FF2B5EF4-FFF2-40B4-BE49-F238E27FC236}">
                <a16:creationId xmlns:a16="http://schemas.microsoft.com/office/drawing/2014/main" id="{028715EE-6F5D-49D9-8FFE-5F32025F4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0447" y="3329647"/>
            <a:ext cx="2281383" cy="1713714"/>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New lighting for the inner roof area at Allianz Arena">
            <a:extLst>
              <a:ext uri="{FF2B5EF4-FFF2-40B4-BE49-F238E27FC236}">
                <a16:creationId xmlns:a16="http://schemas.microsoft.com/office/drawing/2014/main" id="{7CAEC4FC-3740-4952-808D-4DC22B4BF1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6115" y="5049129"/>
            <a:ext cx="2910104" cy="162965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95936" y="172055"/>
            <a:ext cx="8834511" cy="863908"/>
          </a:xfrm>
        </p:spPr>
        <p:txBody>
          <a:bodyPr>
            <a:noAutofit/>
          </a:bodyPr>
          <a:lstStyle/>
          <a:p>
            <a:pPr algn="ctr"/>
            <a:r>
              <a:rPr lang="en-US" sz="5500" b="1" i="1" dirty="0">
                <a:latin typeface="+mn-lt"/>
              </a:rPr>
              <a:t>Extras with the MFL Dept</a:t>
            </a:r>
            <a:endParaRPr lang="en-GB" sz="5500" b="1" i="1" dirty="0">
              <a:latin typeface="+mn-lt"/>
            </a:endParaRPr>
          </a:p>
        </p:txBody>
      </p:sp>
      <p:sp>
        <p:nvSpPr>
          <p:cNvPr id="3" name="Content Placeholder 2"/>
          <p:cNvSpPr>
            <a:spLocks noGrp="1"/>
          </p:cNvSpPr>
          <p:nvPr>
            <p:ph idx="1"/>
          </p:nvPr>
        </p:nvSpPr>
        <p:spPr>
          <a:xfrm>
            <a:off x="211613" y="945689"/>
            <a:ext cx="8590641" cy="3866455"/>
          </a:xfrm>
        </p:spPr>
        <p:txBody>
          <a:bodyPr>
            <a:noAutofit/>
          </a:bodyPr>
          <a:lstStyle/>
          <a:p>
            <a:pPr>
              <a:spcBef>
                <a:spcPts val="1800"/>
              </a:spcBef>
            </a:pPr>
            <a:r>
              <a:rPr lang="en-GB" sz="2600" dirty="0"/>
              <a:t>You will have a timetabled lesson every week with our German assistant to help you to develop your speaking skills.</a:t>
            </a:r>
          </a:p>
          <a:p>
            <a:pPr>
              <a:spcBef>
                <a:spcPts val="1800"/>
              </a:spcBef>
            </a:pPr>
            <a:r>
              <a:rPr lang="en-GB" sz="2600" dirty="0"/>
              <a:t>You will have the chance to take part in the German Exchange to Bad </a:t>
            </a:r>
            <a:r>
              <a:rPr lang="en-GB" sz="2600" dirty="0" err="1"/>
              <a:t>Würzach</a:t>
            </a:r>
            <a:r>
              <a:rPr lang="en-GB" sz="2600" dirty="0"/>
              <a:t> (near Munich).</a:t>
            </a:r>
          </a:p>
          <a:p>
            <a:pPr>
              <a:spcBef>
                <a:spcPts val="1800"/>
              </a:spcBef>
            </a:pPr>
            <a:r>
              <a:rPr lang="en-US" sz="2600" dirty="0"/>
              <a:t>We also </a:t>
            </a:r>
            <a:r>
              <a:rPr lang="en-US" sz="2600" dirty="0" err="1"/>
              <a:t>organise</a:t>
            </a:r>
            <a:r>
              <a:rPr lang="en-US" sz="2600" dirty="0"/>
              <a:t> trips to Oxford University MFL outreach events, Oxford German Network social events and competitions such as the Radley </a:t>
            </a:r>
            <a:r>
              <a:rPr lang="en-US" sz="2600" i="1" dirty="0" err="1"/>
              <a:t>Kneipenquiz</a:t>
            </a:r>
            <a:r>
              <a:rPr lang="en-US" sz="2600" i="1" dirty="0"/>
              <a:t> </a:t>
            </a:r>
            <a:r>
              <a:rPr lang="en-US" sz="2600" dirty="0"/>
              <a:t>and cinema evenings, trips to the Goethe-</a:t>
            </a:r>
            <a:r>
              <a:rPr lang="en-US" sz="2600" dirty="0" err="1"/>
              <a:t>Institut</a:t>
            </a:r>
            <a:r>
              <a:rPr lang="en-US" sz="2600" dirty="0"/>
              <a:t> in London, </a:t>
            </a:r>
            <a:r>
              <a:rPr lang="en-GB" sz="2600" dirty="0"/>
              <a:t>and theatre visits.</a:t>
            </a:r>
          </a:p>
        </p:txBody>
      </p:sp>
      <p:pic>
        <p:nvPicPr>
          <p:cNvPr id="7" name="Picture 6">
            <a:extLst>
              <a:ext uri="{FF2B5EF4-FFF2-40B4-BE49-F238E27FC236}">
                <a16:creationId xmlns:a16="http://schemas.microsoft.com/office/drawing/2014/main" id="{254F8FE7-2522-484E-9AA2-C17BE842E45D}"/>
              </a:ext>
            </a:extLst>
          </p:cNvPr>
          <p:cNvPicPr>
            <a:picLocks noChangeAspect="1"/>
          </p:cNvPicPr>
          <p:nvPr/>
        </p:nvPicPr>
        <p:blipFill>
          <a:blip r:embed="rId4"/>
          <a:stretch>
            <a:fillRect/>
          </a:stretch>
        </p:blipFill>
        <p:spPr>
          <a:xfrm>
            <a:off x="10450286" y="192198"/>
            <a:ext cx="1480074" cy="1506985"/>
          </a:xfrm>
          <a:prstGeom prst="rect">
            <a:avLst/>
          </a:prstGeom>
        </p:spPr>
      </p:pic>
      <p:pic>
        <p:nvPicPr>
          <p:cNvPr id="6" name="Picture 5">
            <a:extLst>
              <a:ext uri="{FF2B5EF4-FFF2-40B4-BE49-F238E27FC236}">
                <a16:creationId xmlns:a16="http://schemas.microsoft.com/office/drawing/2014/main" id="{F7A47F1D-1406-4363-ACC2-02B5925E166F}"/>
              </a:ext>
            </a:extLst>
          </p:cNvPr>
          <p:cNvPicPr>
            <a:picLocks noChangeAspect="1"/>
          </p:cNvPicPr>
          <p:nvPr/>
        </p:nvPicPr>
        <p:blipFill>
          <a:blip r:embed="rId5"/>
          <a:stretch>
            <a:fillRect/>
          </a:stretch>
        </p:blipFill>
        <p:spPr>
          <a:xfrm>
            <a:off x="1060575" y="5033811"/>
            <a:ext cx="2196129" cy="1644977"/>
          </a:xfrm>
          <a:prstGeom prst="rect">
            <a:avLst/>
          </a:prstGeom>
        </p:spPr>
      </p:pic>
      <p:pic>
        <p:nvPicPr>
          <p:cNvPr id="2060" name="Picture 12" descr="Goethe Institut London Stock Photos &amp; Goethe Institut London Stock ...">
            <a:extLst>
              <a:ext uri="{FF2B5EF4-FFF2-40B4-BE49-F238E27FC236}">
                <a16:creationId xmlns:a16="http://schemas.microsoft.com/office/drawing/2014/main" id="{DC2AFA9C-8C46-42CF-8A14-1F322E8F375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272"/>
          <a:stretch/>
        </p:blipFill>
        <p:spPr bwMode="auto">
          <a:xfrm>
            <a:off x="3284212" y="5033811"/>
            <a:ext cx="2598092" cy="164497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B397B854-0BE3-48EA-9F72-88CC165FC49E}"/>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5857580" y="5033811"/>
            <a:ext cx="2261844" cy="1644977"/>
          </a:xfrm>
          <a:prstGeom prst="rect">
            <a:avLst/>
          </a:prstGeom>
        </p:spPr>
      </p:pic>
      <p:pic>
        <p:nvPicPr>
          <p:cNvPr id="13" name="Picture 12">
            <a:extLst>
              <a:ext uri="{FF2B5EF4-FFF2-40B4-BE49-F238E27FC236}">
                <a16:creationId xmlns:a16="http://schemas.microsoft.com/office/drawing/2014/main" id="{DA5586B1-01AA-4BD1-8460-0B525F2F43F8}"/>
              </a:ext>
            </a:extLst>
          </p:cNvPr>
          <p:cNvPicPr>
            <a:picLocks noChangeAspect="1"/>
          </p:cNvPicPr>
          <p:nvPr/>
        </p:nvPicPr>
        <p:blipFill>
          <a:blip r:embed="rId9"/>
          <a:stretch>
            <a:fillRect/>
          </a:stretch>
        </p:blipFill>
        <p:spPr>
          <a:xfrm rot="5400000">
            <a:off x="-148869" y="5469344"/>
            <a:ext cx="1644977" cy="773910"/>
          </a:xfrm>
          <a:prstGeom prst="rect">
            <a:avLst/>
          </a:prstGeom>
        </p:spPr>
      </p:pic>
      <p:pic>
        <p:nvPicPr>
          <p:cNvPr id="10" name="Picture 9">
            <a:extLst>
              <a:ext uri="{FF2B5EF4-FFF2-40B4-BE49-F238E27FC236}">
                <a16:creationId xmlns:a16="http://schemas.microsoft.com/office/drawing/2014/main" id="{D150462B-7696-443A-BA6C-F49E0E4AFAB3}"/>
              </a:ext>
            </a:extLst>
          </p:cNvPr>
          <p:cNvPicPr>
            <a:picLocks noChangeAspect="1"/>
          </p:cNvPicPr>
          <p:nvPr/>
        </p:nvPicPr>
        <p:blipFill>
          <a:blip r:embed="rId10"/>
          <a:stretch>
            <a:fillRect/>
          </a:stretch>
        </p:blipFill>
        <p:spPr>
          <a:xfrm>
            <a:off x="8920185" y="1715287"/>
            <a:ext cx="3060201" cy="1713713"/>
          </a:xfrm>
          <a:prstGeom prst="rect">
            <a:avLst/>
          </a:prstGeom>
        </p:spPr>
      </p:pic>
      <p:pic>
        <p:nvPicPr>
          <p:cNvPr id="27" name="Picture 26">
            <a:extLst>
              <a:ext uri="{FF2B5EF4-FFF2-40B4-BE49-F238E27FC236}">
                <a16:creationId xmlns:a16="http://schemas.microsoft.com/office/drawing/2014/main" id="{56CE09A5-6233-4F0F-B8A4-29A7EF013B15}"/>
              </a:ext>
            </a:extLst>
          </p:cNvPr>
          <p:cNvPicPr>
            <a:picLocks noChangeAspect="1"/>
          </p:cNvPicPr>
          <p:nvPr/>
        </p:nvPicPr>
        <p:blipFill>
          <a:blip r:embed="rId9"/>
          <a:stretch>
            <a:fillRect/>
          </a:stretch>
        </p:blipFill>
        <p:spPr>
          <a:xfrm rot="5400000">
            <a:off x="7683890" y="5469344"/>
            <a:ext cx="1644977" cy="773910"/>
          </a:xfrm>
          <a:prstGeom prst="rect">
            <a:avLst/>
          </a:prstGeom>
        </p:spPr>
      </p:pic>
    </p:spTree>
    <p:extLst>
      <p:ext uri="{BB962C8B-B14F-4D97-AF65-F5344CB8AC3E}">
        <p14:creationId xmlns:p14="http://schemas.microsoft.com/office/powerpoint/2010/main" val="1591300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993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5310" y="192198"/>
            <a:ext cx="8525164" cy="786857"/>
          </a:xfrm>
        </p:spPr>
        <p:txBody>
          <a:bodyPr>
            <a:normAutofit/>
          </a:bodyPr>
          <a:lstStyle/>
          <a:p>
            <a:pPr algn="ctr"/>
            <a:r>
              <a:rPr lang="en-US" b="1" i="1" dirty="0">
                <a:latin typeface="+mn-lt"/>
              </a:rPr>
              <a:t>What can A level German lead to?</a:t>
            </a:r>
            <a:endParaRPr lang="en-GB" b="1" i="1" dirty="0">
              <a:latin typeface="+mn-lt"/>
            </a:endParaRPr>
          </a:p>
        </p:txBody>
      </p:sp>
      <p:sp>
        <p:nvSpPr>
          <p:cNvPr id="3" name="Content Placeholder 2"/>
          <p:cNvSpPr>
            <a:spLocks noGrp="1"/>
          </p:cNvSpPr>
          <p:nvPr>
            <p:ph idx="1"/>
          </p:nvPr>
        </p:nvSpPr>
        <p:spPr>
          <a:xfrm>
            <a:off x="120073" y="2754017"/>
            <a:ext cx="11659843" cy="3911785"/>
          </a:xfrm>
        </p:spPr>
        <p:txBody>
          <a:bodyPr>
            <a:noAutofit/>
          </a:bodyPr>
          <a:lstStyle/>
          <a:p>
            <a:r>
              <a:rPr lang="en-GB" sz="1900" dirty="0"/>
              <a:t>Some universities actively encourage or STEM courses to include a “contrast” A level subject such as German.</a:t>
            </a:r>
          </a:p>
          <a:p>
            <a:r>
              <a:rPr lang="en-GB" sz="1900" dirty="0"/>
              <a:t>Having an A level language can open up the possibility of being offered work experience or a study placement abroad as part of your degree.</a:t>
            </a:r>
          </a:p>
          <a:p>
            <a:r>
              <a:rPr lang="en-GB" sz="1900" dirty="0"/>
              <a:t>Speaking another language gives you the edge over other candidates for a job. Foreign language skills are likely to be even more in demand after Brexit.</a:t>
            </a:r>
          </a:p>
          <a:p>
            <a:r>
              <a:rPr lang="en-GB" sz="1900" dirty="0"/>
              <a:t>Employers also value the transferable skills of language graduates, such as communication skills, problem solving and analytical skills.</a:t>
            </a:r>
          </a:p>
          <a:p>
            <a:r>
              <a:rPr lang="en-GB" sz="1900" dirty="0"/>
              <a:t>Language graduates are extremely employable, with many making careers in law, journalism, the travel industry, the media, education, banking and the arts. German is also very useful for chemical and automotive engineers.</a:t>
            </a:r>
          </a:p>
          <a:p>
            <a:r>
              <a:rPr lang="en-US" sz="1900" dirty="0"/>
              <a:t>You will have gained a skill for life which will bring immense personal satisfaction and enable you to travel, make friends, appreciate the culture of other countries and broaden your mind</a:t>
            </a:r>
            <a:endParaRPr lang="en-GB" sz="2300" dirty="0"/>
          </a:p>
        </p:txBody>
      </p:sp>
      <p:pic>
        <p:nvPicPr>
          <p:cNvPr id="4" name="Picture 3">
            <a:extLst>
              <a:ext uri="{FF2B5EF4-FFF2-40B4-BE49-F238E27FC236}">
                <a16:creationId xmlns:a16="http://schemas.microsoft.com/office/drawing/2014/main" id="{254F8FE7-2522-484E-9AA2-C17BE842E45D}"/>
              </a:ext>
            </a:extLst>
          </p:cNvPr>
          <p:cNvPicPr>
            <a:picLocks noChangeAspect="1"/>
          </p:cNvPicPr>
          <p:nvPr/>
        </p:nvPicPr>
        <p:blipFill>
          <a:blip r:embed="rId2"/>
          <a:stretch>
            <a:fillRect/>
          </a:stretch>
        </p:blipFill>
        <p:spPr>
          <a:xfrm>
            <a:off x="10459522" y="72125"/>
            <a:ext cx="1480074" cy="1506985"/>
          </a:xfrm>
          <a:prstGeom prst="rect">
            <a:avLst/>
          </a:prstGeom>
        </p:spPr>
      </p:pic>
      <p:sp>
        <p:nvSpPr>
          <p:cNvPr id="5" name="Content Placeholder 2">
            <a:extLst>
              <a:ext uri="{FF2B5EF4-FFF2-40B4-BE49-F238E27FC236}">
                <a16:creationId xmlns:a16="http://schemas.microsoft.com/office/drawing/2014/main" id="{322E8EE1-851F-4CA7-AE83-E3BA4630DA1A}"/>
              </a:ext>
            </a:extLst>
          </p:cNvPr>
          <p:cNvSpPr txBox="1">
            <a:spLocks/>
          </p:cNvSpPr>
          <p:nvPr/>
        </p:nvSpPr>
        <p:spPr>
          <a:xfrm>
            <a:off x="120073" y="896467"/>
            <a:ext cx="10113818" cy="3489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900" dirty="0"/>
              <a:t>A level German is an “enabling” subject and highly regarded by top universities. </a:t>
            </a:r>
            <a:endParaRPr lang="en-GB" sz="2300" dirty="0"/>
          </a:p>
        </p:txBody>
      </p:sp>
      <p:sp>
        <p:nvSpPr>
          <p:cNvPr id="6" name="Content Placeholder 2">
            <a:extLst>
              <a:ext uri="{FF2B5EF4-FFF2-40B4-BE49-F238E27FC236}">
                <a16:creationId xmlns:a16="http://schemas.microsoft.com/office/drawing/2014/main" id="{F83ABE8C-3D8E-4639-AB4C-D823CF3A42FE}"/>
              </a:ext>
            </a:extLst>
          </p:cNvPr>
          <p:cNvSpPr txBox="1">
            <a:spLocks/>
          </p:cNvSpPr>
          <p:nvPr/>
        </p:nvSpPr>
        <p:spPr>
          <a:xfrm>
            <a:off x="120074" y="1302173"/>
            <a:ext cx="11074399" cy="63341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900" dirty="0"/>
              <a:t>You can go on to study many other subjects if you do A level German. Some recent examples from Wallingford School include Maths, History, Geography, PPE, Chemistry, French, Food Science, Fashion Retail</a:t>
            </a:r>
          </a:p>
        </p:txBody>
      </p:sp>
      <p:sp>
        <p:nvSpPr>
          <p:cNvPr id="8" name="Content Placeholder 2">
            <a:extLst>
              <a:ext uri="{FF2B5EF4-FFF2-40B4-BE49-F238E27FC236}">
                <a16:creationId xmlns:a16="http://schemas.microsoft.com/office/drawing/2014/main" id="{8F7D34A9-E27E-4F83-AB75-0EB06D7C4D2F}"/>
              </a:ext>
            </a:extLst>
          </p:cNvPr>
          <p:cNvSpPr txBox="1">
            <a:spLocks/>
          </p:cNvSpPr>
          <p:nvPr/>
        </p:nvSpPr>
        <p:spPr>
          <a:xfrm>
            <a:off x="372478" y="1845503"/>
            <a:ext cx="11407438" cy="8884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900" dirty="0"/>
              <a:t>Management, Physics and English. Many continue with German as part of a degree alongside other arts or science subjects – look at the UCAS website to get an idea of the huge number of courses on offer! Others have continued with German alongside a new language such as Italian, Mandarin or Spanish.</a:t>
            </a:r>
          </a:p>
        </p:txBody>
      </p:sp>
    </p:spTree>
    <p:extLst>
      <p:ext uri="{BB962C8B-B14F-4D97-AF65-F5344CB8AC3E}">
        <p14:creationId xmlns:p14="http://schemas.microsoft.com/office/powerpoint/2010/main" val="3184060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0215"/>
            <a:ext cx="10515600" cy="1325563"/>
          </a:xfrm>
        </p:spPr>
        <p:txBody>
          <a:bodyPr>
            <a:normAutofit/>
          </a:bodyPr>
          <a:lstStyle/>
          <a:p>
            <a:pPr algn="ctr"/>
            <a:r>
              <a:rPr lang="en-US" sz="5500" b="1" i="1" dirty="0">
                <a:latin typeface="+mn-lt"/>
              </a:rPr>
              <a:t>What do our students say?</a:t>
            </a:r>
            <a:endParaRPr lang="en-GB" sz="5500" b="1" i="1" dirty="0">
              <a:latin typeface="+mn-lt"/>
            </a:endParaRPr>
          </a:p>
        </p:txBody>
      </p:sp>
      <p:sp>
        <p:nvSpPr>
          <p:cNvPr id="3" name="Content Placeholder 2"/>
          <p:cNvSpPr>
            <a:spLocks noGrp="1"/>
          </p:cNvSpPr>
          <p:nvPr>
            <p:ph idx="1"/>
          </p:nvPr>
        </p:nvSpPr>
        <p:spPr>
          <a:xfrm>
            <a:off x="534572" y="1528354"/>
            <a:ext cx="11282289" cy="5153800"/>
          </a:xfrm>
        </p:spPr>
        <p:txBody>
          <a:bodyPr>
            <a:noAutofit/>
          </a:bodyPr>
          <a:lstStyle/>
          <a:p>
            <a:pPr marL="0" indent="0">
              <a:buNone/>
            </a:pPr>
            <a:r>
              <a:rPr lang="en-US" sz="3500" dirty="0"/>
              <a:t>Meet Stanley who is in Year 12 …</a:t>
            </a:r>
            <a:endParaRPr lang="en-GB" sz="3500" dirty="0"/>
          </a:p>
          <a:p>
            <a:pPr marL="0" indent="0">
              <a:buNone/>
            </a:pPr>
            <a:endParaRPr lang="en-GB" sz="3500" dirty="0"/>
          </a:p>
        </p:txBody>
      </p:sp>
      <p:pic>
        <p:nvPicPr>
          <p:cNvPr id="5" name="Picture 4">
            <a:extLst>
              <a:ext uri="{FF2B5EF4-FFF2-40B4-BE49-F238E27FC236}">
                <a16:creationId xmlns:a16="http://schemas.microsoft.com/office/drawing/2014/main" id="{254F8FE7-2522-484E-9AA2-C17BE842E45D}"/>
              </a:ext>
            </a:extLst>
          </p:cNvPr>
          <p:cNvPicPr>
            <a:picLocks noChangeAspect="1"/>
          </p:cNvPicPr>
          <p:nvPr/>
        </p:nvPicPr>
        <p:blipFill>
          <a:blip r:embed="rId4"/>
          <a:stretch>
            <a:fillRect/>
          </a:stretch>
        </p:blipFill>
        <p:spPr>
          <a:xfrm>
            <a:off x="10450286" y="192198"/>
            <a:ext cx="1480074" cy="1506985"/>
          </a:xfrm>
          <a:prstGeom prst="rect">
            <a:avLst/>
          </a:prstGeom>
        </p:spPr>
      </p:pic>
      <p:pic>
        <p:nvPicPr>
          <p:cNvPr id="3078" name="Picture 6" descr="Two Stick People Talking Vector Images (50)">
            <a:extLst>
              <a:ext uri="{FF2B5EF4-FFF2-40B4-BE49-F238E27FC236}">
                <a16:creationId xmlns:a16="http://schemas.microsoft.com/office/drawing/2014/main" id="{01AFFF08-3E28-4DB1-A24F-2D2D705A70EB}"/>
              </a:ext>
            </a:extLst>
          </p:cNvP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colorTemperature colorTemp="5900"/>
                    </a14:imgEffect>
                  </a14:imgLayer>
                </a14:imgProps>
              </a:ext>
              <a:ext uri="{28A0092B-C50C-407E-A947-70E740481C1C}">
                <a14:useLocalDpi xmlns:a14="http://schemas.microsoft.com/office/drawing/2010/main" val="0"/>
              </a:ext>
            </a:extLst>
          </a:blip>
          <a:srcRect b="8059"/>
          <a:stretch/>
        </p:blipFill>
        <p:spPr bwMode="auto">
          <a:xfrm>
            <a:off x="1027545" y="2521528"/>
            <a:ext cx="3767239" cy="3740727"/>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descr="Stanley_German.mp4">
            <a:hlinkClick r:id="" action="ppaction://media"/>
            <a:extLst>
              <a:ext uri="{FF2B5EF4-FFF2-40B4-BE49-F238E27FC236}">
                <a16:creationId xmlns:a16="http://schemas.microsoft.com/office/drawing/2014/main" id="{CCC8D1FD-A50B-7D4B-930C-4DC910083167}"/>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544379" y="2661719"/>
            <a:ext cx="5143500" cy="3429000"/>
          </a:xfrm>
          <a:prstGeom prst="rect">
            <a:avLst/>
          </a:prstGeom>
        </p:spPr>
      </p:pic>
    </p:spTree>
    <p:extLst>
      <p:ext uri="{BB962C8B-B14F-4D97-AF65-F5344CB8AC3E}">
        <p14:creationId xmlns:p14="http://schemas.microsoft.com/office/powerpoint/2010/main" val="363730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64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993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0"/>
            <a:ext cx="10515600" cy="1325563"/>
          </a:xfrm>
        </p:spPr>
        <p:txBody>
          <a:bodyPr>
            <a:normAutofit/>
          </a:bodyPr>
          <a:lstStyle/>
          <a:p>
            <a:pPr algn="ctr"/>
            <a:r>
              <a:rPr lang="en-US" sz="5500" b="1" i="1" dirty="0">
                <a:latin typeface="+mn-lt"/>
              </a:rPr>
              <a:t>Any questions?</a:t>
            </a:r>
            <a:endParaRPr lang="en-GB" sz="5500" b="1" i="1" dirty="0">
              <a:latin typeface="+mn-lt"/>
            </a:endParaRPr>
          </a:p>
        </p:txBody>
      </p:sp>
      <p:sp>
        <p:nvSpPr>
          <p:cNvPr id="3" name="Content Placeholder 2"/>
          <p:cNvSpPr>
            <a:spLocks noGrp="1"/>
          </p:cNvSpPr>
          <p:nvPr>
            <p:ph idx="1"/>
          </p:nvPr>
        </p:nvSpPr>
        <p:spPr>
          <a:xfrm>
            <a:off x="534572" y="1891380"/>
            <a:ext cx="11282289" cy="4790773"/>
          </a:xfrm>
        </p:spPr>
        <p:txBody>
          <a:bodyPr>
            <a:noAutofit/>
          </a:bodyPr>
          <a:lstStyle/>
          <a:p>
            <a:pPr marL="0" indent="0">
              <a:buNone/>
            </a:pPr>
            <a:r>
              <a:rPr lang="en-US" sz="3500" dirty="0"/>
              <a:t>If you have any further questions or need any help or support with the transition work, please contact </a:t>
            </a:r>
            <a:r>
              <a:rPr lang="en-US" sz="3500" dirty="0" err="1"/>
              <a:t>Mrs</a:t>
            </a:r>
            <a:r>
              <a:rPr lang="en-US" sz="3500" dirty="0"/>
              <a:t> Arnold on </a:t>
            </a:r>
            <a:r>
              <a:rPr lang="en-US" sz="3500" dirty="0">
                <a:hlinkClick r:id="rId2"/>
              </a:rPr>
              <a:t>arnoldv@wallingfordschool.com</a:t>
            </a:r>
            <a:endParaRPr lang="en-US" sz="3500" dirty="0"/>
          </a:p>
          <a:p>
            <a:pPr marL="0" indent="0">
              <a:buNone/>
            </a:pPr>
            <a:endParaRPr lang="en-GB" sz="3500" dirty="0"/>
          </a:p>
          <a:p>
            <a:pPr marL="0" indent="0" algn="ctr">
              <a:buNone/>
            </a:pPr>
            <a:r>
              <a:rPr lang="en-US" sz="5500" b="1" dirty="0"/>
              <a:t>Bis September! </a:t>
            </a:r>
            <a:r>
              <a:rPr lang="en-US" sz="5500" b="1" dirty="0" err="1"/>
              <a:t>Wir</a:t>
            </a:r>
            <a:r>
              <a:rPr lang="en-US" sz="5500" b="1" dirty="0"/>
              <a:t> </a:t>
            </a:r>
            <a:r>
              <a:rPr lang="en-US" sz="5500" b="1" dirty="0" err="1"/>
              <a:t>freuen</a:t>
            </a:r>
            <a:r>
              <a:rPr lang="en-US" sz="5500" b="1" dirty="0"/>
              <a:t> </a:t>
            </a:r>
            <a:r>
              <a:rPr lang="en-US" sz="5500" b="1" dirty="0" err="1"/>
              <a:t>uns</a:t>
            </a:r>
            <a:r>
              <a:rPr lang="en-US" sz="5500" b="1" dirty="0"/>
              <a:t> </a:t>
            </a:r>
            <a:r>
              <a:rPr lang="en-US" sz="5500" b="1" dirty="0" err="1"/>
              <a:t>schon</a:t>
            </a:r>
            <a:r>
              <a:rPr lang="en-US" sz="5500" b="1" dirty="0"/>
              <a:t>!</a:t>
            </a:r>
          </a:p>
          <a:p>
            <a:pPr marL="0" indent="0" algn="ctr">
              <a:buNone/>
            </a:pPr>
            <a:endParaRPr lang="en-GB" sz="5500" b="1" dirty="0"/>
          </a:p>
        </p:txBody>
      </p:sp>
      <p:pic>
        <p:nvPicPr>
          <p:cNvPr id="4" name="Picture 3">
            <a:extLst>
              <a:ext uri="{FF2B5EF4-FFF2-40B4-BE49-F238E27FC236}">
                <a16:creationId xmlns:a16="http://schemas.microsoft.com/office/drawing/2014/main" id="{254F8FE7-2522-484E-9AA2-C17BE842E45D}"/>
              </a:ext>
            </a:extLst>
          </p:cNvPr>
          <p:cNvPicPr>
            <a:picLocks noChangeAspect="1"/>
          </p:cNvPicPr>
          <p:nvPr/>
        </p:nvPicPr>
        <p:blipFill>
          <a:blip r:embed="rId3"/>
          <a:stretch>
            <a:fillRect/>
          </a:stretch>
        </p:blipFill>
        <p:spPr>
          <a:xfrm>
            <a:off x="10450286" y="192198"/>
            <a:ext cx="1480074" cy="1506985"/>
          </a:xfrm>
          <a:prstGeom prst="rect">
            <a:avLst/>
          </a:prstGeom>
        </p:spPr>
      </p:pic>
    </p:spTree>
    <p:extLst>
      <p:ext uri="{BB962C8B-B14F-4D97-AF65-F5344CB8AC3E}">
        <p14:creationId xmlns:p14="http://schemas.microsoft.com/office/powerpoint/2010/main" val="3124046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TotalTime>
  <Words>680</Words>
  <Application>Microsoft Office PowerPoint</Application>
  <PresentationFormat>Widescreen</PresentationFormat>
  <Paragraphs>55</Paragraphs>
  <Slides>9</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Welcome to A level German  at Wallingford School</vt:lpstr>
      <vt:lpstr>Meet the Team…</vt:lpstr>
      <vt:lpstr>About the Course…</vt:lpstr>
      <vt:lpstr>Topics we study</vt:lpstr>
      <vt:lpstr>A typical A-level German lesson</vt:lpstr>
      <vt:lpstr>Extras with the MFL Dept</vt:lpstr>
      <vt:lpstr>What can A level German lead to?</vt:lpstr>
      <vt:lpstr>What do our students say?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A-Level Language Lessons</dc:title>
  <dc:creator>Theresa McGarrick</dc:creator>
  <cp:lastModifiedBy>Theresa McGarrick</cp:lastModifiedBy>
  <cp:revision>50</cp:revision>
  <dcterms:created xsi:type="dcterms:W3CDTF">2015-10-14T09:01:01Z</dcterms:created>
  <dcterms:modified xsi:type="dcterms:W3CDTF">2020-09-29T09:32:25Z</dcterms:modified>
</cp:coreProperties>
</file>