
<file path=[Content_Types].xml><?xml version="1.0" encoding="utf-8"?>
<Types xmlns="http://schemas.openxmlformats.org/package/2006/content-types">
  <Default Extension="png" ContentType="image/png"/>
  <Default Extension="jfif" ContentType="image/jpe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15"/>
  </p:notesMasterIdLst>
  <p:sldIdLst>
    <p:sldId id="256" r:id="rId2"/>
    <p:sldId id="257" r:id="rId3"/>
    <p:sldId id="258" r:id="rId4"/>
    <p:sldId id="266" r:id="rId5"/>
    <p:sldId id="263" r:id="rId6"/>
    <p:sldId id="264" r:id="rId7"/>
    <p:sldId id="265" r:id="rId8"/>
    <p:sldId id="267" r:id="rId9"/>
    <p:sldId id="268" r:id="rId10"/>
    <p:sldId id="269" r:id="rId11"/>
    <p:sldId id="259" r:id="rId12"/>
    <p:sldId id="260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DE79"/>
    <a:srgbClr val="3D455B"/>
    <a:srgbClr val="606D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4" autoAdjust="0"/>
    <p:restoredTop sz="94723"/>
  </p:normalViewPr>
  <p:slideViewPr>
    <p:cSldViewPr snapToGrid="0" snapToObjects="1">
      <p:cViewPr varScale="1">
        <p:scale>
          <a:sx n="77" d="100"/>
          <a:sy n="77" d="100"/>
        </p:scale>
        <p:origin x="55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65A0C8-084F-2B4D-8A73-15EA68B91871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F61B4-2E0F-894E-8749-EDE23C7F1E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774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2F61B4-2E0F-894E-8749-EDE23C7F1EC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709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89D1C-DC2D-2D4F-9989-6F2F61025E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3B088D-002E-5746-B3D6-54A9567797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40D64-41B6-C842-BAB9-D63EE76EC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55315-4333-6B45-9769-1A5D4492E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CB3CA-0E1F-604F-AA09-04583718E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1875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5EF64-0C54-F047-9CFD-B301C1D59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88428-0FCF-2240-BF25-502C07441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9635B-BBB2-4542-918C-A925131B6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621A-8987-3B4F-BFA2-8F929C244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F8680-2497-6E4A-A5BD-5B45FE085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88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02ABE-1E30-4646-8E37-E345D761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BC0D6-3F01-EE4C-8F28-3C7771C5E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10B9C-CCD8-434A-BC2B-ECBA32DE5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B046C-39DB-6C4E-B136-C3E3E09A9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22782-511D-8648-A84D-C2CDB0E2A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5426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5D252-2456-8C42-9AEC-3A7982CC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B2E65-C278-214B-8BBE-B4ECC6DF43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065C00-6652-FE46-8670-7C0E6CFB7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6F22E-559E-1541-AE0C-455D00E71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1D37AA-BAA4-A540-989D-89F22B949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9667D-D27B-AC45-8D75-5C202F97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144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CEE7-EB25-B246-80FB-ECB5B2E47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CBF12-3D7E-F74A-B1F2-8D4F5ABF77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76ED3F-CE32-AB4A-AF45-F466BC4762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AA26E9-C2D7-D743-9027-BC8E325B2E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38F05F-CACC-E143-BFD8-A0D5D6038C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DC650F-B669-2E4B-9EE4-844D0BDB8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FA2A33-7DF9-564D-ADC0-AA73D289D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BB72D4-0B95-AA45-9E9C-77FF6CF0E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980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AE061-8D8A-A44F-B241-1CCBB42AB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DF413F-9AB5-9A4E-9F61-87E3701A7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C140E-A8A3-644A-8D2A-AFA0B78AF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64A959-5234-DA46-81F4-ECF4CF326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6026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10D807-0F63-F74E-BDF2-8BB8B9F73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71E2E-99A1-3043-BB21-FE474CC3C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BF0033-591E-E44F-822C-C8222DC7E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6324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D9ACC-AC1D-9D4A-8299-7A9B801C0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B2C8F-3742-3C46-BB0E-FA9F02A81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A4990-9169-544D-94A0-A6842C993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1D84A-A583-1C40-84E3-03E0BB035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0D0877-C48A-044A-9E1F-678589E72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2F9D5-A663-FC4F-902F-0D5F3C4D7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657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60663-0ADD-254F-B710-73AFE457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4074C8-4EFD-2645-9ED0-9ABECC2E8F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8AC1BB-B4D2-F34F-BCD0-8409E70BBB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20C08-1AD6-284A-AED4-8C7FDE3A8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1C81F3-5D6A-9845-AF49-AFA59C254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98B155-B7CF-E04F-896F-6F54730D9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7676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3613E-CBB7-5243-803C-26A164CA1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2C18E1-03A6-B947-9D90-F8316E9589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685A7-D445-DF4A-B85F-10F25BC5F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B26C7-F5AA-1344-911B-F2F9B0E1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7E4F4-14D0-3D49-BC2C-689D483FE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2539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22E886-467D-3247-97D3-36906BA489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519462-988D-224C-BFAD-B3103E1248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2A9DE-51FB-D945-BFA8-781A83B88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A2E44-C1FC-DC49-BDBB-C93082A01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A2D7C-3CFB-3C48-84DE-B29EDB1F6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0716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536822-C291-9344-92F7-FEE7CEA0D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05628-7216-0047-B336-6143E3D452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61B7D-9A5F-A94F-8DF9-DEFC0DC964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484F0-0711-E546-BB63-250A79232D3A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EA870-D8CA-CE4C-8B37-D91E7F1CE9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9F5B3-2567-FA4A-9BC0-B4667348CA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618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f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4.m4a"/><Relationship Id="rId7" Type="http://schemas.openxmlformats.org/officeDocument/2006/relationships/image" Target="../media/image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4.m4a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11" Type="http://schemas.openxmlformats.org/officeDocument/2006/relationships/image" Target="../media/image11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jp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7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166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63978" y="3374682"/>
            <a:ext cx="6349314" cy="1655762"/>
          </a:xfrm>
        </p:spPr>
        <p:txBody>
          <a:bodyPr>
            <a:normAutofit fontScale="85000" lnSpcReduction="10000"/>
          </a:bodyPr>
          <a:lstStyle/>
          <a:p>
            <a:r>
              <a:rPr lang="en-US" sz="13800" dirty="0">
                <a:solidFill>
                  <a:srgbClr val="FFC000"/>
                </a:solidFill>
                <a:latin typeface="Maiandra GD" panose="020E0502030308020204" pitchFamily="34" charset="0"/>
              </a:rPr>
              <a:t>To</a:t>
            </a:r>
            <a:r>
              <a:rPr lang="en-US" sz="13800" dirty="0">
                <a:solidFill>
                  <a:srgbClr val="FFC000"/>
                </a:solidFill>
                <a:latin typeface="Lucida Handwriting" panose="03010101010101010101" pitchFamily="66" charset="77"/>
              </a:rPr>
              <a:t> </a:t>
            </a:r>
            <a:r>
              <a:rPr lang="en-US" sz="13800" dirty="0">
                <a:solidFill>
                  <a:srgbClr val="FFC000"/>
                </a:solidFill>
                <a:latin typeface="Maiandra GD" panose="020E0502030308020204" pitchFamily="34" charset="0"/>
              </a:rPr>
              <a:t>Music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09963"/>
            <a:ext cx="5230001" cy="327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6917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Meet the team: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0702" y="2349932"/>
            <a:ext cx="11541211" cy="403370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sz="54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		</a:t>
            </a:r>
            <a:r>
              <a:rPr lang="en-US" sz="7100" dirty="0" err="1">
                <a:solidFill>
                  <a:srgbClr val="FCDE79"/>
                </a:solidFill>
                <a:latin typeface="Maiandra GD" panose="020E0502030308020204" pitchFamily="34" charset="0"/>
              </a:rPr>
              <a:t>Ms</a:t>
            </a:r>
            <a:r>
              <a:rPr lang="en-US" sz="7100" dirty="0">
                <a:solidFill>
                  <a:srgbClr val="FCDE79"/>
                </a:solidFill>
                <a:latin typeface="Maiandra GD" panose="020E0502030308020204" pitchFamily="34" charset="0"/>
              </a:rPr>
              <a:t> Hammond </a:t>
            </a:r>
            <a:r>
              <a:rPr lang="en-US" sz="54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					</a:t>
            </a:r>
            <a:r>
              <a:rPr lang="en-US" sz="4200" dirty="0">
                <a:solidFill>
                  <a:srgbClr val="FCDE79"/>
                </a:solidFill>
                <a:latin typeface="Lucida Handwriting" panose="03010101010101010101" pitchFamily="66" charset="77"/>
              </a:rPr>
              <a:t>CCO of Music</a:t>
            </a:r>
          </a:p>
          <a:p>
            <a:pPr algn="l"/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lvl="3" algn="l"/>
            <a:r>
              <a:rPr lang="en-US" sz="4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  				</a:t>
            </a:r>
          </a:p>
          <a:p>
            <a:pPr lvl="3" algn="l"/>
            <a:r>
              <a:rPr lang="en-US" sz="47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		</a:t>
            </a:r>
            <a:r>
              <a:rPr lang="en-US" sz="7100" dirty="0">
                <a:solidFill>
                  <a:srgbClr val="FCDE79"/>
                </a:solidFill>
                <a:latin typeface="Maiandra GD" panose="020E0502030308020204" pitchFamily="34" charset="0"/>
              </a:rPr>
              <a:t>Miss Norman</a:t>
            </a:r>
          </a:p>
          <a:p>
            <a:pPr lvl="7" algn="l"/>
            <a:r>
              <a:rPr lang="en-US" sz="4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  </a:t>
            </a:r>
          </a:p>
          <a:p>
            <a:pPr lvl="8" algn="l"/>
            <a:r>
              <a:rPr lang="en-US" sz="4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     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521695-B22D-7B45-BA0E-EC9C58E25B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109" t="30668" r="36192" b="23423"/>
          <a:stretch/>
        </p:blipFill>
        <p:spPr>
          <a:xfrm>
            <a:off x="0" y="2578030"/>
            <a:ext cx="3124200" cy="3148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9336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About the Course: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839" y="2656703"/>
            <a:ext cx="5671750" cy="3608173"/>
          </a:xfrm>
        </p:spPr>
        <p:txBody>
          <a:bodyPr>
            <a:normAutofit/>
          </a:bodyPr>
          <a:lstStyle/>
          <a:p>
            <a:pPr algn="l"/>
            <a:endParaRPr lang="en-US" sz="5400" dirty="0">
              <a:solidFill>
                <a:srgbClr val="FFC000"/>
              </a:solidFill>
            </a:endParaRPr>
          </a:p>
          <a:p>
            <a:pPr algn="l"/>
            <a:r>
              <a:rPr lang="en-US" sz="3600" dirty="0">
                <a:solidFill>
                  <a:srgbClr val="002060"/>
                </a:solidFill>
              </a:rPr>
              <a:t>1 exam lasting 2 ½ hours, plus performing and composing coursework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7FA4D64E-D316-D74E-80BD-A03037BD03BC}"/>
              </a:ext>
            </a:extLst>
          </p:cNvPr>
          <p:cNvSpPr txBox="1">
            <a:spLocks/>
          </p:cNvSpPr>
          <p:nvPr/>
        </p:nvSpPr>
        <p:spPr>
          <a:xfrm>
            <a:off x="6289589" y="2542747"/>
            <a:ext cx="5285602" cy="37221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 dirty="0">
                <a:solidFill>
                  <a:srgbClr val="FCDE79"/>
                </a:solidFill>
              </a:rPr>
              <a:t>Modules studied: 3</a:t>
            </a:r>
          </a:p>
          <a:p>
            <a:pPr algn="l"/>
            <a:endParaRPr lang="en-US" sz="1200" dirty="0">
              <a:solidFill>
                <a:srgbClr val="FCDE79"/>
              </a:solidFill>
            </a:endParaRPr>
          </a:p>
          <a:p>
            <a:pPr algn="l"/>
            <a:r>
              <a:rPr lang="en-US" sz="2800" dirty="0">
                <a:solidFill>
                  <a:srgbClr val="FCDE79"/>
                </a:solidFill>
              </a:rPr>
              <a:t>1: </a:t>
            </a:r>
            <a:r>
              <a:rPr lang="en-US" sz="2800" b="1" u="sng" dirty="0">
                <a:solidFill>
                  <a:srgbClr val="002060"/>
                </a:solidFill>
              </a:rPr>
              <a:t>Appraising</a:t>
            </a:r>
            <a:r>
              <a:rPr lang="en-US" sz="2800" dirty="0">
                <a:solidFill>
                  <a:srgbClr val="FCDE79"/>
                </a:solidFill>
              </a:rPr>
              <a:t> </a:t>
            </a:r>
            <a:r>
              <a:rPr lang="en-US" sz="2800" b="1" u="sng" dirty="0">
                <a:solidFill>
                  <a:srgbClr val="002060"/>
                </a:solidFill>
              </a:rPr>
              <a:t>Music</a:t>
            </a:r>
            <a:r>
              <a:rPr lang="en-US" sz="2800" dirty="0">
                <a:solidFill>
                  <a:srgbClr val="FCDE79"/>
                </a:solidFill>
              </a:rPr>
              <a:t>  - listening exam in 3 sections</a:t>
            </a:r>
          </a:p>
          <a:p>
            <a:pPr algn="l"/>
            <a:endParaRPr lang="en-US" sz="1200" dirty="0">
              <a:solidFill>
                <a:srgbClr val="FCDE79"/>
              </a:solidFill>
            </a:endParaRPr>
          </a:p>
          <a:p>
            <a:pPr algn="l"/>
            <a:r>
              <a:rPr lang="en-US" sz="2800" dirty="0">
                <a:solidFill>
                  <a:srgbClr val="FCDE79"/>
                </a:solidFill>
              </a:rPr>
              <a:t>2: </a:t>
            </a:r>
            <a:r>
              <a:rPr lang="en-US" sz="2800" b="1" u="sng" dirty="0">
                <a:solidFill>
                  <a:srgbClr val="002060"/>
                </a:solidFill>
              </a:rPr>
              <a:t>Performance</a:t>
            </a:r>
            <a:r>
              <a:rPr lang="en-US" sz="2800" dirty="0">
                <a:solidFill>
                  <a:srgbClr val="FCDE79"/>
                </a:solidFill>
              </a:rPr>
              <a:t>  - 10 minutes </a:t>
            </a:r>
            <a:r>
              <a:rPr lang="en-US" sz="2800" i="1" u="sng" dirty="0">
                <a:solidFill>
                  <a:srgbClr val="FCDE79"/>
                </a:solidFill>
              </a:rPr>
              <a:t>minimum</a:t>
            </a:r>
          </a:p>
          <a:p>
            <a:pPr algn="l"/>
            <a:endParaRPr lang="en-US" sz="1200" i="1" u="sng" dirty="0">
              <a:solidFill>
                <a:srgbClr val="FCDE79"/>
              </a:solidFill>
            </a:endParaRPr>
          </a:p>
          <a:p>
            <a:pPr algn="l"/>
            <a:r>
              <a:rPr lang="en-US" sz="2800" dirty="0">
                <a:solidFill>
                  <a:srgbClr val="FCDE79"/>
                </a:solidFill>
              </a:rPr>
              <a:t>3: </a:t>
            </a:r>
            <a:r>
              <a:rPr lang="en-US" sz="2800" b="1" u="sng" dirty="0">
                <a:solidFill>
                  <a:srgbClr val="002060"/>
                </a:solidFill>
              </a:rPr>
              <a:t>Composing</a:t>
            </a:r>
            <a:r>
              <a:rPr lang="en-US" sz="2800" dirty="0">
                <a:solidFill>
                  <a:srgbClr val="FCDE79"/>
                </a:solidFill>
              </a:rPr>
              <a:t> – 2 compositions (one to a brief)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110" y="1734836"/>
            <a:ext cx="2418835" cy="2418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356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A level intro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10717" r="9732"/>
          <a:stretch/>
        </p:blipFill>
        <p:spPr>
          <a:xfrm>
            <a:off x="5913120" y="2424366"/>
            <a:ext cx="6153912" cy="4351338"/>
          </a:xfrm>
        </p:spPr>
      </p:pic>
      <p:pic>
        <p:nvPicPr>
          <p:cNvPr id="4" name="Movie on 10-06-2020 at 16.00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6729984" cy="448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6960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457" y="245076"/>
            <a:ext cx="8443783" cy="1140379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 typical lesson look like?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F195106F-0625-AA48-B101-6058FD81C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11" y="2486628"/>
            <a:ext cx="8258432" cy="398685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sz="4300" b="1" u="sng" dirty="0">
                <a:solidFill>
                  <a:srgbClr val="002060"/>
                </a:solidFill>
                <a:latin typeface="Maiandra GD" panose="020E0502030308020204" pitchFamily="34" charset="0"/>
              </a:rPr>
              <a:t>5 lessons per week </a:t>
            </a:r>
          </a:p>
          <a:p>
            <a:pPr algn="l"/>
            <a:r>
              <a:rPr lang="en-US" sz="3600" b="1" i="1" dirty="0" err="1">
                <a:solidFill>
                  <a:srgbClr val="FFC000"/>
                </a:solidFill>
                <a:latin typeface="Maiandra GD" panose="020E0502030308020204" pitchFamily="34" charset="0"/>
              </a:rPr>
              <a:t>Ms</a:t>
            </a:r>
            <a:r>
              <a:rPr lang="en-US" sz="3600" b="1" i="1" dirty="0">
                <a:solidFill>
                  <a:srgbClr val="FFC000"/>
                </a:solidFill>
                <a:latin typeface="Maiandra GD" panose="020E0502030308020204" pitchFamily="34" charset="0"/>
              </a:rPr>
              <a:t> Hammond’s double  and single </a:t>
            </a:r>
            <a:r>
              <a:rPr lang="en-US" sz="3600" dirty="0">
                <a:solidFill>
                  <a:srgbClr val="FFC000"/>
                </a:solidFill>
                <a:latin typeface="Maiandra GD" panose="020E0502030308020204" pitchFamily="34" charset="0"/>
              </a:rPr>
              <a:t>– composing lessons and analysis of set works in Baroque Concerto and Romantic Piano.</a:t>
            </a:r>
          </a:p>
          <a:p>
            <a:pPr algn="l"/>
            <a:endParaRPr lang="en-US" sz="3600" dirty="0">
              <a:solidFill>
                <a:srgbClr val="FCDE79"/>
              </a:solidFill>
              <a:latin typeface="Maiandra GD" panose="020E0502030308020204" pitchFamily="34" charset="0"/>
            </a:endParaRPr>
          </a:p>
          <a:p>
            <a:pPr algn="l"/>
            <a:r>
              <a:rPr lang="en-US" sz="3600" b="1" i="1" dirty="0">
                <a:solidFill>
                  <a:srgbClr val="002060"/>
                </a:solidFill>
                <a:latin typeface="Maiandra GD" panose="020E0502030308020204" pitchFamily="34" charset="0"/>
              </a:rPr>
              <a:t>Miss Norman’s double lesson </a:t>
            </a:r>
            <a:r>
              <a:rPr lang="en-US" sz="3600" dirty="0">
                <a:solidFill>
                  <a:srgbClr val="002060"/>
                </a:solidFill>
                <a:latin typeface="Maiandra GD" panose="020E0502030308020204" pitchFamily="34" charset="0"/>
              </a:rPr>
              <a:t>– listening skills and analysis of set works in Jazz and Music for Media.</a:t>
            </a:r>
          </a:p>
          <a:p>
            <a:pPr algn="l"/>
            <a:endParaRPr lang="en-US" sz="36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793" y="2820261"/>
            <a:ext cx="1784108" cy="131925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678" y="4734061"/>
            <a:ext cx="1570337" cy="157033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681187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D128B10-F6A4-C943-B331-E63CF5F37830}"/>
              </a:ext>
            </a:extLst>
          </p:cNvPr>
          <p:cNvSpPr txBox="1">
            <a:spLocks/>
          </p:cNvSpPr>
          <p:nvPr/>
        </p:nvSpPr>
        <p:spPr>
          <a:xfrm>
            <a:off x="417246" y="556378"/>
            <a:ext cx="8443783" cy="114037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an exam question look like? Section 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82737BB-E800-7A40-91B4-E2446C3014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923" y="1696757"/>
            <a:ext cx="5669279" cy="39416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3BF0EEA-03C8-7A4E-A717-BFD4FEE092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73924" y="2825750"/>
            <a:ext cx="5452110" cy="352948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37A0559-389C-D846-A65C-E8FFAC6D90E6}"/>
              </a:ext>
            </a:extLst>
          </p:cNvPr>
          <p:cNvSpPr txBox="1"/>
          <p:nvPr/>
        </p:nvSpPr>
        <p:spPr>
          <a:xfrm>
            <a:off x="1737360" y="6065520"/>
            <a:ext cx="2909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Grieg ‘Berceuse’ Op. 38 no.1 </a:t>
            </a: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31FBC2-253D-CD4E-8EAA-1F980BA9FE53}"/>
              </a:ext>
            </a:extLst>
          </p:cNvPr>
          <p:cNvSpPr txBox="1"/>
          <p:nvPr/>
        </p:nvSpPr>
        <p:spPr>
          <a:xfrm>
            <a:off x="8336280" y="6388685"/>
            <a:ext cx="30210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Charlie Parker ‘</a:t>
            </a:r>
            <a:r>
              <a:rPr lang="en-GB" dirty="0" err="1"/>
              <a:t>Yardbird</a:t>
            </a:r>
            <a:r>
              <a:rPr lang="en-GB" dirty="0"/>
              <a:t> Suite’ </a:t>
            </a:r>
          </a:p>
          <a:p>
            <a:endParaRPr lang="en-US" dirty="0"/>
          </a:p>
        </p:txBody>
      </p:sp>
      <p:pic>
        <p:nvPicPr>
          <p:cNvPr id="17" name="Grieg.wav" descr="Grieg.wav">
            <a:hlinkClick r:id="" action="ppaction://media"/>
            <a:extLst>
              <a:ext uri="{FF2B5EF4-FFF2-40B4-BE49-F238E27FC236}">
                <a16:creationId xmlns:a16="http://schemas.microsoft.com/office/drawing/2014/main" id="{F4B95D0B-0C34-BC42-A87C-D42D3ED488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7620" y="5948837"/>
            <a:ext cx="812800" cy="812800"/>
          </a:xfrm>
          <a:prstGeom prst="rect">
            <a:avLst/>
          </a:prstGeom>
        </p:spPr>
      </p:pic>
      <p:pic>
        <p:nvPicPr>
          <p:cNvPr id="18" name="Parker.wav" descr="Parker.wav">
            <a:hlinkClick r:id="" action="ppaction://media"/>
            <a:extLst>
              <a:ext uri="{FF2B5EF4-FFF2-40B4-BE49-F238E27FC236}">
                <a16:creationId xmlns:a16="http://schemas.microsoft.com/office/drawing/2014/main" id="{F96E78A4-0E84-2C4C-9431-A6D2CAFF3CD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83781" y="185485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8470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53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D128B10-F6A4-C943-B331-E63CF5F37830}"/>
              </a:ext>
            </a:extLst>
          </p:cNvPr>
          <p:cNvSpPr txBox="1">
            <a:spLocks/>
          </p:cNvSpPr>
          <p:nvPr/>
        </p:nvSpPr>
        <p:spPr>
          <a:xfrm>
            <a:off x="431457" y="245076"/>
            <a:ext cx="8443783" cy="16294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an exam question look like? Section B &amp; 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A97092-4A00-684B-9D09-EA1A445C0B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766" r="27434"/>
          <a:stretch/>
        </p:blipFill>
        <p:spPr>
          <a:xfrm>
            <a:off x="6688300" y="2616200"/>
            <a:ext cx="4373880" cy="101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EDB462-F450-EF4E-8D37-1931971441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7380" y="3647594"/>
            <a:ext cx="6395720" cy="16651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6D93309-60DA-C745-AA98-AA13A7BA7E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77380" y="5098258"/>
            <a:ext cx="6395720" cy="170742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E9DE527-1B6E-A542-855C-B908691EDF5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825"/>
          <a:stretch/>
        </p:blipFill>
        <p:spPr>
          <a:xfrm>
            <a:off x="118900" y="3124200"/>
            <a:ext cx="5388412" cy="31496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FDCE3F5-1833-5C45-B5F2-D6EE33147EC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9535" r="9456"/>
          <a:stretch/>
        </p:blipFill>
        <p:spPr>
          <a:xfrm>
            <a:off x="736668" y="1874520"/>
            <a:ext cx="3916680" cy="101673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1262AF1-1973-C14D-812F-18711AE53D6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11294"/>
          <a:stretch/>
        </p:blipFill>
        <p:spPr>
          <a:xfrm>
            <a:off x="118900" y="6136857"/>
            <a:ext cx="5388412" cy="739907"/>
          </a:xfrm>
          <a:prstGeom prst="rect">
            <a:avLst/>
          </a:prstGeom>
        </p:spPr>
      </p:pic>
      <p:pic>
        <p:nvPicPr>
          <p:cNvPr id="24" name="Bach.wav" descr="Bach.wav">
            <a:hlinkClick r:id="" action="ppaction://media"/>
            <a:extLst>
              <a:ext uri="{FF2B5EF4-FFF2-40B4-BE49-F238E27FC236}">
                <a16:creationId xmlns:a16="http://schemas.microsoft.com/office/drawing/2014/main" id="{9974E094-DDFD-C74F-B646-B7D165A97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714241" y="19482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977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7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D128B10-F6A4-C943-B331-E63CF5F37830}"/>
              </a:ext>
            </a:extLst>
          </p:cNvPr>
          <p:cNvSpPr txBox="1">
            <a:spLocks/>
          </p:cNvSpPr>
          <p:nvPr/>
        </p:nvSpPr>
        <p:spPr>
          <a:xfrm>
            <a:off x="32826" y="245076"/>
            <a:ext cx="9587186" cy="8147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an A level composition look like?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8353" y="1059798"/>
            <a:ext cx="5180952" cy="24857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3400" y="2469892"/>
            <a:ext cx="3657143" cy="39619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242" y="3838862"/>
            <a:ext cx="5992710" cy="2895731"/>
          </a:xfrm>
          <a:prstGeom prst="rect">
            <a:avLst/>
          </a:prstGeom>
        </p:spPr>
      </p:pic>
      <p:sp>
        <p:nvSpPr>
          <p:cNvPr id="8" name="Cloud 7"/>
          <p:cNvSpPr/>
          <p:nvPr/>
        </p:nvSpPr>
        <p:spPr>
          <a:xfrm>
            <a:off x="4310287" y="2621604"/>
            <a:ext cx="4402094" cy="288628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Just like GCSE, but you have the opportunity to explore instruments in more depth and develop motifs more extensively!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4986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D128B10-F6A4-C943-B331-E63CF5F37830}"/>
              </a:ext>
            </a:extLst>
          </p:cNvPr>
          <p:cNvSpPr txBox="1">
            <a:spLocks/>
          </p:cNvSpPr>
          <p:nvPr/>
        </p:nvSpPr>
        <p:spPr>
          <a:xfrm>
            <a:off x="431457" y="245076"/>
            <a:ext cx="9030595" cy="907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 level performance look like?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074905" y="1047441"/>
            <a:ext cx="750055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4">
                    <a:lumMod val="60000"/>
                    <a:lumOff val="40000"/>
                  </a:schemeClr>
                </a:solidFill>
                <a:latin typeface="Maiandra GD" panose="020E0502030308020204" pitchFamily="34" charset="0"/>
              </a:rPr>
              <a:t>Each year, we have a recording day for year 13s. This is a chance to get a quality recording with an accompanist (if needed) in a space with excellent acoustics. Students have always enjoyed and benefitted from the opportunity as it gives them a specific date to work towards.</a:t>
            </a:r>
            <a:endParaRPr lang="en-GB" sz="2000" dirty="0">
              <a:solidFill>
                <a:schemeClr val="accent4">
                  <a:lumMod val="60000"/>
                  <a:lumOff val="40000"/>
                </a:schemeClr>
              </a:solidFill>
              <a:latin typeface="Maiandra GD" panose="020E0502030308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156"/>
          <a:stretch/>
        </p:blipFill>
        <p:spPr>
          <a:xfrm>
            <a:off x="512005" y="2817340"/>
            <a:ext cx="2836676" cy="375645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3719" y="2469892"/>
            <a:ext cx="4056824" cy="302740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6960" y="3481022"/>
            <a:ext cx="3576629" cy="2669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4398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D128B10-F6A4-C943-B331-E63CF5F37830}"/>
              </a:ext>
            </a:extLst>
          </p:cNvPr>
          <p:cNvSpPr txBox="1">
            <a:spLocks/>
          </p:cNvSpPr>
          <p:nvPr/>
        </p:nvSpPr>
        <p:spPr>
          <a:xfrm>
            <a:off x="184322" y="-569646"/>
            <a:ext cx="8443783" cy="16294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Where do we go?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074905" y="1059798"/>
            <a:ext cx="750055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4">
                    <a:lumMod val="60000"/>
                    <a:lumOff val="40000"/>
                  </a:schemeClr>
                </a:solidFill>
                <a:latin typeface="Maiandra GD" panose="020E0502030308020204" pitchFamily="34" charset="0"/>
              </a:rPr>
              <a:t>As </a:t>
            </a:r>
            <a:r>
              <a:rPr lang="en-US" sz="2000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Maiandra GD" panose="020E0502030308020204" pitchFamily="34" charset="0"/>
              </a:rPr>
              <a:t>Ms</a:t>
            </a:r>
            <a:r>
              <a:rPr lang="en-US" sz="2000" dirty="0">
                <a:solidFill>
                  <a:schemeClr val="accent4">
                    <a:lumMod val="60000"/>
                    <a:lumOff val="40000"/>
                  </a:schemeClr>
                </a:solidFill>
                <a:latin typeface="Maiandra GD" panose="020E0502030308020204" pitchFamily="34" charset="0"/>
              </a:rPr>
              <a:t> Hammond mentioned, we try to go on lots of trips and workshops to develop your musical experience. Our most recent was a Jazz workshop in Bristol where students got to listen to talks on our set pieces, as well as perform as part of a larger ensemble.</a:t>
            </a:r>
            <a:endParaRPr lang="en-GB" sz="2000" dirty="0">
              <a:solidFill>
                <a:schemeClr val="accent4">
                  <a:lumMod val="60000"/>
                  <a:lumOff val="40000"/>
                </a:schemeClr>
              </a:solidFill>
              <a:latin typeface="Maiandra GD" panose="020E0502030308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727" y="2611519"/>
            <a:ext cx="3125240" cy="416698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9957" y="2949681"/>
            <a:ext cx="4502637" cy="337697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493" y="3731740"/>
            <a:ext cx="3921211" cy="294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2231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458" y="245076"/>
            <a:ext cx="8815514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can I do in the future?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134" y="1923393"/>
            <a:ext cx="11615351" cy="4749255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University courses that can require “Music” are: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Music composition and technology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Audio recording, production and digital media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Sound and music for games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Music and communities/education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Music business, Innovation and Journalism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400" dirty="0">
              <a:solidFill>
                <a:srgbClr val="FCDE79"/>
              </a:solidFill>
              <a:latin typeface="Maiandra GD" panose="020E0502030308020204" pitchFamily="34" charset="0"/>
            </a:endParaRPr>
          </a:p>
          <a:p>
            <a:pPr algn="l">
              <a:lnSpc>
                <a:spcPct val="170000"/>
              </a:lnSpc>
            </a:pPr>
            <a:r>
              <a:rPr lang="en-GB" sz="3600" dirty="0">
                <a:solidFill>
                  <a:srgbClr val="002060"/>
                </a:solidFill>
                <a:latin typeface="Maiandra GD" panose="020E0502030308020204" pitchFamily="34" charset="0"/>
              </a:rPr>
              <a:t>Career options including: performer, teacher, administrator, songwriter, conductor, composer, recording engineer, manager, promoter, music publisher, digital marketing, social media, PR, technology, label services, ticketing and merchandising, consultancy, finance, banking, music therapy… (you get the point!)</a:t>
            </a:r>
            <a:endParaRPr lang="en-US" sz="3600" dirty="0">
              <a:solidFill>
                <a:srgbClr val="002060"/>
              </a:solidFill>
              <a:latin typeface="Maiandra GD" panose="020E0502030308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9226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 the students say?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9886" y="3266990"/>
            <a:ext cx="5080685" cy="2224815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Meet Albert </a:t>
            </a:r>
            <a:r>
              <a:rPr lang="en-US" sz="3600" dirty="0" err="1">
                <a:solidFill>
                  <a:srgbClr val="FCDE79"/>
                </a:solidFill>
                <a:latin typeface="Maiandra GD" panose="020E0502030308020204" pitchFamily="34" charset="0"/>
              </a:rPr>
              <a:t>Hansell</a:t>
            </a: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 who is currently studying Music.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pic>
        <p:nvPicPr>
          <p:cNvPr id="5" name="Music 1(1)">
            <a:hlinkClick r:id="" action="ppaction://media"/>
            <a:extLst>
              <a:ext uri="{FF2B5EF4-FFF2-40B4-BE49-F238E27FC236}">
                <a16:creationId xmlns:a16="http://schemas.microsoft.com/office/drawing/2014/main" id="{5B217768-1048-4234-BDE9-7AF2C0E37F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16200000">
            <a:off x="746633" y="2650176"/>
            <a:ext cx="4705350" cy="2646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7239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2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134" y="2550298"/>
            <a:ext cx="11615351" cy="3722129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If you have any further questions or need any additional guidance with the transition work please contact 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		</a:t>
            </a:r>
            <a:r>
              <a:rPr lang="en-US" sz="3600" dirty="0" err="1">
                <a:solidFill>
                  <a:srgbClr val="FCDE79"/>
                </a:solidFill>
                <a:latin typeface="Maiandra GD" panose="020E0502030308020204" pitchFamily="34" charset="0"/>
              </a:rPr>
              <a:t>Ms</a:t>
            </a:r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 Hammond at: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Maiandra GD" panose="020E0502030308020204" pitchFamily="34" charset="0"/>
              </a:rPr>
              <a:t>				</a:t>
            </a:r>
            <a:r>
              <a:rPr lang="en-US" sz="3600" b="1" dirty="0">
                <a:solidFill>
                  <a:srgbClr val="FFC000"/>
                </a:solidFill>
              </a:rPr>
              <a:t>hammondy</a:t>
            </a:r>
            <a:r>
              <a:rPr lang="en-US" sz="3600" b="1" dirty="0">
                <a:solidFill>
                  <a:srgbClr val="FFC000"/>
                </a:solidFill>
                <a:cs typeface="Calibri" panose="020F0502020204030204" pitchFamily="34" charset="0"/>
              </a:rPr>
              <a:t>@wallingfordschool.com</a:t>
            </a:r>
            <a:endParaRPr lang="en-US" sz="3600" b="1" dirty="0">
              <a:solidFill>
                <a:srgbClr val="FFC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1448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8102</TotalTime>
  <Words>432</Words>
  <Application>Microsoft Office PowerPoint</Application>
  <PresentationFormat>Widescreen</PresentationFormat>
  <Paragraphs>50</Paragraphs>
  <Slides>13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Gloucester MT Extra Condensed</vt:lpstr>
      <vt:lpstr>Lucida Handwriting</vt:lpstr>
      <vt:lpstr>Maiandra GD</vt:lpstr>
      <vt:lpstr>Office Theme</vt:lpstr>
      <vt:lpstr>Welcome</vt:lpstr>
      <vt:lpstr>Meet the team:</vt:lpstr>
      <vt:lpstr>About the Course:</vt:lpstr>
      <vt:lpstr>PowerPoint Presentation</vt:lpstr>
      <vt:lpstr>What does a typical lesson look like?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can I do in the future?</vt:lpstr>
      <vt:lpstr>What do the students say?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Jones</dc:creator>
  <cp:lastModifiedBy>Daniel BIGMORE</cp:lastModifiedBy>
  <cp:revision>61</cp:revision>
  <dcterms:created xsi:type="dcterms:W3CDTF">2020-05-31T11:14:02Z</dcterms:created>
  <dcterms:modified xsi:type="dcterms:W3CDTF">2020-10-07T12:09:10Z</dcterms:modified>
</cp:coreProperties>
</file>