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9" r:id="rId1"/>
  </p:sldMasterIdLst>
  <p:notesMasterIdLst>
    <p:notesMasterId r:id="rId14"/>
  </p:notesMasterIdLst>
  <p:sldIdLst>
    <p:sldId id="256" r:id="rId2"/>
    <p:sldId id="257" r:id="rId3"/>
    <p:sldId id="258" r:id="rId4"/>
    <p:sldId id="265" r:id="rId5"/>
    <p:sldId id="264" r:id="rId6"/>
    <p:sldId id="266" r:id="rId7"/>
    <p:sldId id="263" r:id="rId8"/>
    <p:sldId id="259" r:id="rId9"/>
    <p:sldId id="260" r:id="rId10"/>
    <p:sldId id="267" r:id="rId11"/>
    <p:sldId id="262"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E79"/>
    <a:srgbClr val="3D455B"/>
    <a:srgbClr val="606D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694"/>
  </p:normalViewPr>
  <p:slideViewPr>
    <p:cSldViewPr snapToGrid="0" snapToObjects="1">
      <p:cViewPr varScale="1">
        <p:scale>
          <a:sx n="52" d="100"/>
          <a:sy n="52" d="100"/>
        </p:scale>
        <p:origin x="90"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5A0C8-084F-2B4D-8A73-15EA68B91871}" type="datetimeFigureOut">
              <a:rPr lang="en-US" smtClean="0"/>
              <a:t>9/29/2020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F61B4-2E0F-894E-8749-EDE23C7F1ECC}" type="slidenum">
              <a:rPr lang="en-US" smtClean="0"/>
              <a:t>‹#›</a:t>
            </a:fld>
            <a:endParaRPr lang="en-US"/>
          </a:p>
        </p:txBody>
      </p:sp>
    </p:spTree>
    <p:extLst>
      <p:ext uri="{BB962C8B-B14F-4D97-AF65-F5344CB8AC3E}">
        <p14:creationId xmlns:p14="http://schemas.microsoft.com/office/powerpoint/2010/main" val="745774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2F61B4-2E0F-894E-8749-EDE23C7F1ECC}" type="slidenum">
              <a:rPr lang="en-US" smtClean="0"/>
              <a:t>2</a:t>
            </a:fld>
            <a:endParaRPr lang="en-US"/>
          </a:p>
        </p:txBody>
      </p:sp>
    </p:spTree>
    <p:extLst>
      <p:ext uri="{BB962C8B-B14F-4D97-AF65-F5344CB8AC3E}">
        <p14:creationId xmlns:p14="http://schemas.microsoft.com/office/powerpoint/2010/main" val="1975709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9D1C-DC2D-2D4F-9989-6F2F61025EA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93B088D-002E-5746-B3D6-54A9567797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2C40D64-41B6-C842-BAB9-D63EE76EC535}"/>
              </a:ext>
            </a:extLst>
          </p:cNvPr>
          <p:cNvSpPr>
            <a:spLocks noGrp="1"/>
          </p:cNvSpPr>
          <p:nvPr>
            <p:ph type="dt" sz="half" idx="10"/>
          </p:nvPr>
        </p:nvSpPr>
        <p:spPr/>
        <p:txBody>
          <a:bodyPr/>
          <a:lstStyle/>
          <a:p>
            <a:fld id="{12D484F0-0711-E546-BB63-250A79232D3A}" type="datetimeFigureOut">
              <a:rPr lang="en-US" smtClean="0"/>
              <a:t>9/29/2020</a:t>
            </a:fld>
            <a:endParaRPr lang="en-US"/>
          </a:p>
        </p:txBody>
      </p:sp>
      <p:sp>
        <p:nvSpPr>
          <p:cNvPr id="5" name="Footer Placeholder 4">
            <a:extLst>
              <a:ext uri="{FF2B5EF4-FFF2-40B4-BE49-F238E27FC236}">
                <a16:creationId xmlns:a16="http://schemas.microsoft.com/office/drawing/2014/main" id="{F0055315-4333-6B45-9769-1A5D4492E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CB3CA-0E1F-604F-AA09-04583718EF4A}"/>
              </a:ext>
            </a:extLst>
          </p:cNvPr>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19801875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613E-CBB7-5243-803C-26A164CA18C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E2C18E1-03A6-B947-9D90-F8316E9589E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B685A7-D445-DF4A-B85F-10F25BC5FD96}"/>
              </a:ext>
            </a:extLst>
          </p:cNvPr>
          <p:cNvSpPr>
            <a:spLocks noGrp="1"/>
          </p:cNvSpPr>
          <p:nvPr>
            <p:ph type="dt" sz="half" idx="10"/>
          </p:nvPr>
        </p:nvSpPr>
        <p:spPr/>
        <p:txBody>
          <a:bodyPr/>
          <a:lstStyle/>
          <a:p>
            <a:fld id="{12D484F0-0711-E546-BB63-250A79232D3A}" type="datetimeFigureOut">
              <a:rPr lang="en-US" smtClean="0"/>
              <a:t>9/29/2020</a:t>
            </a:fld>
            <a:endParaRPr lang="en-US"/>
          </a:p>
        </p:txBody>
      </p:sp>
      <p:sp>
        <p:nvSpPr>
          <p:cNvPr id="5" name="Footer Placeholder 4">
            <a:extLst>
              <a:ext uri="{FF2B5EF4-FFF2-40B4-BE49-F238E27FC236}">
                <a16:creationId xmlns:a16="http://schemas.microsoft.com/office/drawing/2014/main" id="{339B26C7-F5AA-1344-911B-F2F9B0E1B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7E4F4-14D0-3D49-BC2C-689D483FEBA1}"/>
              </a:ext>
            </a:extLst>
          </p:cNvPr>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5932539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22E886-467D-3247-97D3-36906BA4891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2519462-988D-224C-BFAD-B3103E1248E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32A9DE-51FB-D945-BFA8-781A83B88F51}"/>
              </a:ext>
            </a:extLst>
          </p:cNvPr>
          <p:cNvSpPr>
            <a:spLocks noGrp="1"/>
          </p:cNvSpPr>
          <p:nvPr>
            <p:ph type="dt" sz="half" idx="10"/>
          </p:nvPr>
        </p:nvSpPr>
        <p:spPr/>
        <p:txBody>
          <a:bodyPr/>
          <a:lstStyle/>
          <a:p>
            <a:fld id="{12D484F0-0711-E546-BB63-250A79232D3A}" type="datetimeFigureOut">
              <a:rPr lang="en-US" smtClean="0"/>
              <a:t>9/29/2020</a:t>
            </a:fld>
            <a:endParaRPr lang="en-US"/>
          </a:p>
        </p:txBody>
      </p:sp>
      <p:sp>
        <p:nvSpPr>
          <p:cNvPr id="5" name="Footer Placeholder 4">
            <a:extLst>
              <a:ext uri="{FF2B5EF4-FFF2-40B4-BE49-F238E27FC236}">
                <a16:creationId xmlns:a16="http://schemas.microsoft.com/office/drawing/2014/main" id="{EFBA2E44-C1FC-DC49-BDBB-C93082A01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A2D7C-3CFB-3C48-84DE-B29EDB1F68DA}"/>
              </a:ext>
            </a:extLst>
          </p:cNvPr>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5430716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5EF64-0C54-F047-9CFD-B301C1D597C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7188428-0FCF-2240-BF25-502C074417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199635B-BBB2-4542-918C-A925131B6CA5}"/>
              </a:ext>
            </a:extLst>
          </p:cNvPr>
          <p:cNvSpPr>
            <a:spLocks noGrp="1"/>
          </p:cNvSpPr>
          <p:nvPr>
            <p:ph type="dt" sz="half" idx="10"/>
          </p:nvPr>
        </p:nvSpPr>
        <p:spPr/>
        <p:txBody>
          <a:bodyPr/>
          <a:lstStyle/>
          <a:p>
            <a:fld id="{12D484F0-0711-E546-BB63-250A79232D3A}" type="datetimeFigureOut">
              <a:rPr lang="en-US" smtClean="0"/>
              <a:t>9/29/2020</a:t>
            </a:fld>
            <a:endParaRPr lang="en-US"/>
          </a:p>
        </p:txBody>
      </p:sp>
      <p:sp>
        <p:nvSpPr>
          <p:cNvPr id="5" name="Footer Placeholder 4">
            <a:extLst>
              <a:ext uri="{FF2B5EF4-FFF2-40B4-BE49-F238E27FC236}">
                <a16:creationId xmlns:a16="http://schemas.microsoft.com/office/drawing/2014/main" id="{5986621A-8987-3B4F-BFA2-8F929C244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F8680-2497-6E4A-A5BD-5B45FE085CD9}"/>
              </a:ext>
            </a:extLst>
          </p:cNvPr>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57788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2ABE-1E30-4646-8E37-E345D7616EE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39BC0D6-3F01-EE4C-8F28-3C7771C5EE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5510B9C-CCD8-434A-BC2B-ECBA32DE585C}"/>
              </a:ext>
            </a:extLst>
          </p:cNvPr>
          <p:cNvSpPr>
            <a:spLocks noGrp="1"/>
          </p:cNvSpPr>
          <p:nvPr>
            <p:ph type="dt" sz="half" idx="10"/>
          </p:nvPr>
        </p:nvSpPr>
        <p:spPr/>
        <p:txBody>
          <a:bodyPr/>
          <a:lstStyle/>
          <a:p>
            <a:fld id="{12D484F0-0711-E546-BB63-250A79232D3A}" type="datetimeFigureOut">
              <a:rPr lang="en-US" smtClean="0"/>
              <a:t>9/29/2020</a:t>
            </a:fld>
            <a:endParaRPr lang="en-US"/>
          </a:p>
        </p:txBody>
      </p:sp>
      <p:sp>
        <p:nvSpPr>
          <p:cNvPr id="5" name="Footer Placeholder 4">
            <a:extLst>
              <a:ext uri="{FF2B5EF4-FFF2-40B4-BE49-F238E27FC236}">
                <a16:creationId xmlns:a16="http://schemas.microsoft.com/office/drawing/2014/main" id="{0F5B046C-39DB-6C4E-B136-C3E3E09A9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22782-511D-8648-A84D-C2CDB0E2A314}"/>
              </a:ext>
            </a:extLst>
          </p:cNvPr>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18735426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D252-2456-8C42-9AEC-3A7982CCE7C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26B2E65-C278-214B-8BBE-B4ECC6DF439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2065C00-6652-FE46-8670-7C0E6CFB7B9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2D6F22E-559E-1541-AE0C-455D00E71556}"/>
              </a:ext>
            </a:extLst>
          </p:cNvPr>
          <p:cNvSpPr>
            <a:spLocks noGrp="1"/>
          </p:cNvSpPr>
          <p:nvPr>
            <p:ph type="dt" sz="half" idx="10"/>
          </p:nvPr>
        </p:nvSpPr>
        <p:spPr/>
        <p:txBody>
          <a:bodyPr/>
          <a:lstStyle/>
          <a:p>
            <a:fld id="{12D484F0-0711-E546-BB63-250A79232D3A}" type="datetimeFigureOut">
              <a:rPr lang="en-US" smtClean="0"/>
              <a:t>9/29/2020</a:t>
            </a:fld>
            <a:endParaRPr lang="en-US"/>
          </a:p>
        </p:txBody>
      </p:sp>
      <p:sp>
        <p:nvSpPr>
          <p:cNvPr id="6" name="Footer Placeholder 5">
            <a:extLst>
              <a:ext uri="{FF2B5EF4-FFF2-40B4-BE49-F238E27FC236}">
                <a16:creationId xmlns:a16="http://schemas.microsoft.com/office/drawing/2014/main" id="{541D37AA-BAA4-A540-989D-89F22B949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9667D-D27B-AC45-8D75-5C202F973B0D}"/>
              </a:ext>
            </a:extLst>
          </p:cNvPr>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6868144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CEE7-EB25-B246-80FB-ECB5B2E473B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85CBF12-3D7E-F74A-B1F2-8D4F5ABF77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76ED3F-CE32-AB4A-AF45-F466BC47620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9AA26E9-C2D7-D743-9027-BC8E325B2E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038F05F-CACC-E143-BFD8-A0D5D6038CB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9DC650F-B669-2E4B-9EE4-844D0BDB819D}"/>
              </a:ext>
            </a:extLst>
          </p:cNvPr>
          <p:cNvSpPr>
            <a:spLocks noGrp="1"/>
          </p:cNvSpPr>
          <p:nvPr>
            <p:ph type="dt" sz="half" idx="10"/>
          </p:nvPr>
        </p:nvSpPr>
        <p:spPr/>
        <p:txBody>
          <a:bodyPr/>
          <a:lstStyle/>
          <a:p>
            <a:fld id="{12D484F0-0711-E546-BB63-250A79232D3A}" type="datetimeFigureOut">
              <a:rPr lang="en-US" smtClean="0"/>
              <a:t>9/29/2020</a:t>
            </a:fld>
            <a:endParaRPr lang="en-US"/>
          </a:p>
        </p:txBody>
      </p:sp>
      <p:sp>
        <p:nvSpPr>
          <p:cNvPr id="8" name="Footer Placeholder 7">
            <a:extLst>
              <a:ext uri="{FF2B5EF4-FFF2-40B4-BE49-F238E27FC236}">
                <a16:creationId xmlns:a16="http://schemas.microsoft.com/office/drawing/2014/main" id="{62FA2A33-7DF9-564D-ADC0-AA73D289D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BB72D4-0B95-AA45-9E9C-77FF6CF0E3CE}"/>
              </a:ext>
            </a:extLst>
          </p:cNvPr>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2772980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E061-8D8A-A44F-B241-1CCBB42AB5F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4DF413F-9AB5-9A4E-9F61-87E3701A7322}"/>
              </a:ext>
            </a:extLst>
          </p:cNvPr>
          <p:cNvSpPr>
            <a:spLocks noGrp="1"/>
          </p:cNvSpPr>
          <p:nvPr>
            <p:ph type="dt" sz="half" idx="10"/>
          </p:nvPr>
        </p:nvSpPr>
        <p:spPr/>
        <p:txBody>
          <a:bodyPr/>
          <a:lstStyle/>
          <a:p>
            <a:fld id="{12D484F0-0711-E546-BB63-250A79232D3A}" type="datetimeFigureOut">
              <a:rPr lang="en-US" smtClean="0"/>
              <a:t>9/29/2020</a:t>
            </a:fld>
            <a:endParaRPr lang="en-US"/>
          </a:p>
        </p:txBody>
      </p:sp>
      <p:sp>
        <p:nvSpPr>
          <p:cNvPr id="4" name="Footer Placeholder 3">
            <a:extLst>
              <a:ext uri="{FF2B5EF4-FFF2-40B4-BE49-F238E27FC236}">
                <a16:creationId xmlns:a16="http://schemas.microsoft.com/office/drawing/2014/main" id="{DFDC140E-A8A3-644A-8D2A-AFA0B78AF3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64A959-5234-DA46-81F4-ECF4CF326138}"/>
              </a:ext>
            </a:extLst>
          </p:cNvPr>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4946026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0D807-0F63-F74E-BDF2-8BB8B9F73A52}"/>
              </a:ext>
            </a:extLst>
          </p:cNvPr>
          <p:cNvSpPr>
            <a:spLocks noGrp="1"/>
          </p:cNvSpPr>
          <p:nvPr>
            <p:ph type="dt" sz="half" idx="10"/>
          </p:nvPr>
        </p:nvSpPr>
        <p:spPr/>
        <p:txBody>
          <a:bodyPr/>
          <a:lstStyle/>
          <a:p>
            <a:fld id="{12D484F0-0711-E546-BB63-250A79232D3A}" type="datetimeFigureOut">
              <a:rPr lang="en-US" smtClean="0"/>
              <a:t>9/29/2020</a:t>
            </a:fld>
            <a:endParaRPr lang="en-US"/>
          </a:p>
        </p:txBody>
      </p:sp>
      <p:sp>
        <p:nvSpPr>
          <p:cNvPr id="3" name="Footer Placeholder 2">
            <a:extLst>
              <a:ext uri="{FF2B5EF4-FFF2-40B4-BE49-F238E27FC236}">
                <a16:creationId xmlns:a16="http://schemas.microsoft.com/office/drawing/2014/main" id="{E5071E2E-99A1-3043-BB21-FE474CC3C3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BF0033-591E-E44F-822C-C8222DC7E9B5}"/>
              </a:ext>
            </a:extLst>
          </p:cNvPr>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33276324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D9ACC-AC1D-9D4A-8299-7A9B801C020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0B2C8F-3742-3C46-BB0E-FA9F02A81F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FDA4990-9169-544D-94A0-A6842C993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B1D84A-A583-1C40-84E3-03E0BB03573B}"/>
              </a:ext>
            </a:extLst>
          </p:cNvPr>
          <p:cNvSpPr>
            <a:spLocks noGrp="1"/>
          </p:cNvSpPr>
          <p:nvPr>
            <p:ph type="dt" sz="half" idx="10"/>
          </p:nvPr>
        </p:nvSpPr>
        <p:spPr/>
        <p:txBody>
          <a:bodyPr/>
          <a:lstStyle/>
          <a:p>
            <a:fld id="{12D484F0-0711-E546-BB63-250A79232D3A}" type="datetimeFigureOut">
              <a:rPr lang="en-US" smtClean="0"/>
              <a:t>9/29/2020</a:t>
            </a:fld>
            <a:endParaRPr lang="en-US"/>
          </a:p>
        </p:txBody>
      </p:sp>
      <p:sp>
        <p:nvSpPr>
          <p:cNvPr id="6" name="Footer Placeholder 5">
            <a:extLst>
              <a:ext uri="{FF2B5EF4-FFF2-40B4-BE49-F238E27FC236}">
                <a16:creationId xmlns:a16="http://schemas.microsoft.com/office/drawing/2014/main" id="{560D0877-C48A-044A-9E1F-678589E72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E2F9D5-A663-FC4F-902F-0D5F3C4D70A6}"/>
              </a:ext>
            </a:extLst>
          </p:cNvPr>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42724657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60663-0ADD-254F-B710-73AFE45776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A4074C8-4EFD-2645-9ED0-9ABECC2E8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8AC1BB-B4D2-F34F-BCD0-8409E70BB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720C08-1AD6-284A-AED4-8C7FDE3A8B72}"/>
              </a:ext>
            </a:extLst>
          </p:cNvPr>
          <p:cNvSpPr>
            <a:spLocks noGrp="1"/>
          </p:cNvSpPr>
          <p:nvPr>
            <p:ph type="dt" sz="half" idx="10"/>
          </p:nvPr>
        </p:nvSpPr>
        <p:spPr/>
        <p:txBody>
          <a:bodyPr/>
          <a:lstStyle/>
          <a:p>
            <a:fld id="{12D484F0-0711-E546-BB63-250A79232D3A}" type="datetimeFigureOut">
              <a:rPr lang="en-US" smtClean="0"/>
              <a:t>9/29/2020</a:t>
            </a:fld>
            <a:endParaRPr lang="en-US"/>
          </a:p>
        </p:txBody>
      </p:sp>
      <p:sp>
        <p:nvSpPr>
          <p:cNvPr id="6" name="Footer Placeholder 5">
            <a:extLst>
              <a:ext uri="{FF2B5EF4-FFF2-40B4-BE49-F238E27FC236}">
                <a16:creationId xmlns:a16="http://schemas.microsoft.com/office/drawing/2014/main" id="{771C81F3-5D6A-9845-AF49-AFA59C254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8B155-B7CF-E04F-896F-6F54730D9811}"/>
              </a:ext>
            </a:extLst>
          </p:cNvPr>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35337676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CDE79"/>
            </a:gs>
            <a:gs pos="25000">
              <a:srgbClr val="606D90">
                <a:alpha val="50000"/>
              </a:srgbClr>
            </a:gs>
            <a:gs pos="63000">
              <a:srgbClr val="3D455B"/>
            </a:gs>
            <a:gs pos="16000">
              <a:schemeClr val="accent4">
                <a:lumMod val="20000"/>
                <a:lumOff val="80000"/>
                <a:alpha val="47000"/>
              </a:schemeClr>
            </a:gs>
          </a:gsLst>
          <a:lin ang="189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536822-C291-9344-92F7-FEE7CEA0D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CE05628-7216-0047-B336-6143E3D45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661B7D-9A5F-A94F-8DF9-DEFC0DC96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484F0-0711-E546-BB63-250A79232D3A}" type="datetimeFigureOut">
              <a:rPr lang="en-US" smtClean="0"/>
              <a:t>9/29/2020</a:t>
            </a:fld>
            <a:endParaRPr lang="en-US"/>
          </a:p>
        </p:txBody>
      </p:sp>
      <p:sp>
        <p:nvSpPr>
          <p:cNvPr id="5" name="Footer Placeholder 4">
            <a:extLst>
              <a:ext uri="{FF2B5EF4-FFF2-40B4-BE49-F238E27FC236}">
                <a16:creationId xmlns:a16="http://schemas.microsoft.com/office/drawing/2014/main" id="{AB6EA870-D8CA-CE4C-8B37-D91E7F1C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D9F5B3-2567-FA4A-9BC0-B4667348CA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0193C-314B-6445-95EE-F653AE0F0065}" type="slidenum">
              <a:rPr lang="en-US" smtClean="0"/>
              <a:t>‹#›</a:t>
            </a:fld>
            <a:endParaRPr lang="en-US"/>
          </a:p>
        </p:txBody>
      </p:sp>
    </p:spTree>
    <p:extLst>
      <p:ext uri="{BB962C8B-B14F-4D97-AF65-F5344CB8AC3E}">
        <p14:creationId xmlns:p14="http://schemas.microsoft.com/office/powerpoint/2010/main" val="266761878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loom.com/share/6ed41df9263d40ca86a8a83f49daf81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p:txBody>
          <a:bodyPr>
            <a:normAutofit/>
          </a:bodyPr>
          <a:lstStyle/>
          <a:p>
            <a:r>
              <a:rPr lang="en-US" sz="16600" dirty="0">
                <a:solidFill>
                  <a:srgbClr val="FCDE79"/>
                </a:solidFill>
                <a:latin typeface="Gloucester MT Extra Condensed" panose="02030808020601010101" pitchFamily="18" charset="77"/>
              </a:rPr>
              <a:t>Welcome</a:t>
            </a:r>
          </a:p>
        </p:txBody>
      </p:sp>
      <p:sp>
        <p:nvSpPr>
          <p:cNvPr id="3" name="Subtitle 2">
            <a:extLst>
              <a:ext uri="{FF2B5EF4-FFF2-40B4-BE49-F238E27FC236}">
                <a16:creationId xmlns:a16="http://schemas.microsoft.com/office/drawing/2014/main" id="{D76028A9-4D10-0446-B790-3FD31DEC4CE2}"/>
              </a:ext>
            </a:extLst>
          </p:cNvPr>
          <p:cNvSpPr>
            <a:spLocks noGrp="1"/>
          </p:cNvSpPr>
          <p:nvPr>
            <p:ph type="subTitle" idx="1"/>
          </p:nvPr>
        </p:nvSpPr>
        <p:spPr>
          <a:xfrm>
            <a:off x="1295400" y="4018735"/>
            <a:ext cx="9601200" cy="1655762"/>
          </a:xfrm>
        </p:spPr>
        <p:txBody>
          <a:bodyPr>
            <a:noAutofit/>
          </a:bodyPr>
          <a:lstStyle/>
          <a:p>
            <a:r>
              <a:rPr lang="en-US" sz="15400" dirty="0">
                <a:solidFill>
                  <a:srgbClr val="FCDE79"/>
                </a:solidFill>
                <a:latin typeface="Gloucester MT Extra Condensed" panose="02030808020601010101" pitchFamily="18" charset="0"/>
              </a:rPr>
              <a:t>to Philosophy</a:t>
            </a:r>
          </a:p>
        </p:txBody>
      </p:sp>
      <p:pic>
        <p:nvPicPr>
          <p:cNvPr id="6" name="Picture 5">
            <a:extLst>
              <a:ext uri="{FF2B5EF4-FFF2-40B4-BE49-F238E27FC236}">
                <a16:creationId xmlns:a16="http://schemas.microsoft.com/office/drawing/2014/main" id="{254F8FE7-2522-484E-9AA2-C17BE842E45D}"/>
              </a:ext>
            </a:extLst>
          </p:cNvPr>
          <p:cNvPicPr>
            <a:picLocks noChangeAspect="1"/>
          </p:cNvPicPr>
          <p:nvPr/>
        </p:nvPicPr>
        <p:blipFill>
          <a:blip r:embed="rId2"/>
          <a:stretch>
            <a:fillRect/>
          </a:stretch>
        </p:blipFill>
        <p:spPr>
          <a:xfrm>
            <a:off x="9575456" y="245076"/>
            <a:ext cx="2185087" cy="2224816"/>
          </a:xfrm>
          <a:prstGeom prst="rect">
            <a:avLst/>
          </a:prstGeom>
        </p:spPr>
      </p:pic>
    </p:spTree>
    <p:extLst>
      <p:ext uri="{BB962C8B-B14F-4D97-AF65-F5344CB8AC3E}">
        <p14:creationId xmlns:p14="http://schemas.microsoft.com/office/powerpoint/2010/main" val="5516917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wn Arrow 5"/>
          <p:cNvSpPr/>
          <p:nvPr/>
        </p:nvSpPr>
        <p:spPr>
          <a:xfrm>
            <a:off x="1074681" y="1335411"/>
            <a:ext cx="1366344" cy="1704153"/>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a:off x="3284476" y="1348290"/>
            <a:ext cx="1366344" cy="170415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7241614" y="1219506"/>
            <a:ext cx="1366344" cy="170414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a:off x="9569662" y="1219500"/>
            <a:ext cx="1366344" cy="170415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own Arrow 11"/>
          <p:cNvSpPr/>
          <p:nvPr/>
        </p:nvSpPr>
        <p:spPr>
          <a:xfrm>
            <a:off x="5407564" y="1271016"/>
            <a:ext cx="1366344" cy="2901897"/>
          </a:xfrm>
          <a:prstGeom prst="downArrow">
            <a:avLst/>
          </a:prstGeom>
          <a:solidFill>
            <a:srgbClr val="AE78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2" descr="https://www.procon.org/files/2-quotes/aristot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276" y="5191024"/>
            <a:ext cx="1666975" cy="16669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philosophy.boisestate.edu/wp-content/blogs.dir/1/files/2017/06/Socra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879" y="5191025"/>
            <a:ext cx="1949832" cy="16551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1738" y="112880"/>
            <a:ext cx="11655972" cy="1325563"/>
          </a:xfrm>
          <a:solidFill>
            <a:schemeClr val="accent4">
              <a:lumMod val="20000"/>
              <a:lumOff val="80000"/>
            </a:schemeClr>
          </a:solidFill>
        </p:spPr>
        <p:txBody>
          <a:bodyPr>
            <a:noAutofit/>
          </a:bodyPr>
          <a:lstStyle/>
          <a:p>
            <a:pPr algn="ctr"/>
            <a:r>
              <a:rPr lang="en-GB" sz="6500" dirty="0" smtClean="0">
                <a:solidFill>
                  <a:srgbClr val="C00000"/>
                </a:solidFill>
                <a:latin typeface="Bodoni MT" panose="02070603080606020203" pitchFamily="18" charset="0"/>
                <a:ea typeface="Tahoma" panose="020B0604030504040204" pitchFamily="34" charset="0"/>
                <a:cs typeface="Tahoma" panose="020B0604030504040204" pitchFamily="34" charset="0"/>
              </a:rPr>
              <a:t>Final thoughts….</a:t>
            </a:r>
            <a:endParaRPr lang="en-GB" sz="6500" dirty="0">
              <a:solidFill>
                <a:srgbClr val="C00000"/>
              </a:solidFill>
              <a:latin typeface="Bodoni MT" panose="02070603080606020203" pitchFamily="18" charset="0"/>
              <a:ea typeface="Tahoma" panose="020B0604030504040204" pitchFamily="34" charset="0"/>
              <a:cs typeface="Tahoma" panose="020B0604030504040204" pitchFamily="34" charset="0"/>
            </a:endParaRPr>
          </a:p>
        </p:txBody>
      </p:sp>
      <p:sp>
        <p:nvSpPr>
          <p:cNvPr id="4" name="TextBox 3"/>
          <p:cNvSpPr txBox="1"/>
          <p:nvPr/>
        </p:nvSpPr>
        <p:spPr>
          <a:xfrm>
            <a:off x="537659" y="3047255"/>
            <a:ext cx="4729655" cy="1015663"/>
          </a:xfrm>
          <a:prstGeom prst="rect">
            <a:avLst/>
          </a:prstGeom>
          <a:solidFill>
            <a:schemeClr val="accent4">
              <a:lumMod val="20000"/>
              <a:lumOff val="80000"/>
            </a:schemeClr>
          </a:solidFill>
        </p:spPr>
        <p:txBody>
          <a:bodyPr wrap="square" rtlCol="0">
            <a:spAutoFit/>
          </a:bodyPr>
          <a:lstStyle/>
          <a:p>
            <a:pPr algn="ctr"/>
            <a:r>
              <a:rPr lang="en-GB" sz="2000" dirty="0" smtClean="0">
                <a:latin typeface="Gill Sans MT" panose="020B0502020104020203" pitchFamily="34" charset="0"/>
                <a:ea typeface="Tahoma" panose="020B0604030504040204" pitchFamily="34" charset="0"/>
                <a:cs typeface="Tahoma" panose="020B0604030504040204" pitchFamily="34" charset="0"/>
              </a:rPr>
              <a:t>Is it better to question the world around you or to accept what you think you know to be true?</a:t>
            </a:r>
            <a:endParaRPr lang="en-GB" sz="2000" b="1" i="1" dirty="0">
              <a:latin typeface="Gill Sans MT" panose="020B0502020104020203" pitchFamily="34" charset="0"/>
              <a:ea typeface="Tahoma" panose="020B0604030504040204" pitchFamily="34" charset="0"/>
              <a:cs typeface="Tahoma" panose="020B0604030504040204" pitchFamily="34" charset="0"/>
            </a:endParaRPr>
          </a:p>
        </p:txBody>
      </p:sp>
      <p:sp>
        <p:nvSpPr>
          <p:cNvPr id="10" name="Rectangle 9"/>
          <p:cNvSpPr/>
          <p:nvPr/>
        </p:nvSpPr>
        <p:spPr>
          <a:xfrm>
            <a:off x="6810703" y="2928980"/>
            <a:ext cx="4708637" cy="1107996"/>
          </a:xfrm>
          <a:prstGeom prst="rect">
            <a:avLst/>
          </a:prstGeom>
          <a:solidFill>
            <a:schemeClr val="accent4">
              <a:lumMod val="20000"/>
              <a:lumOff val="80000"/>
            </a:schemeClr>
          </a:solidFill>
        </p:spPr>
        <p:txBody>
          <a:bodyPr wrap="square">
            <a:spAutoFit/>
          </a:bodyPr>
          <a:lstStyle/>
          <a:p>
            <a:pPr algn="ctr"/>
            <a:r>
              <a:rPr lang="en-GB" sz="2200" dirty="0">
                <a:latin typeface="Gill Sans MT" panose="020B0502020104020203" pitchFamily="34" charset="0"/>
                <a:ea typeface="Tahoma" panose="020B0604030504040204" pitchFamily="34" charset="0"/>
                <a:cs typeface="Tahoma" panose="020B0604030504040204" pitchFamily="34" charset="0"/>
              </a:rPr>
              <a:t>Do life’s </a:t>
            </a:r>
            <a:r>
              <a:rPr lang="en-GB" sz="2200" dirty="0" smtClean="0">
                <a:latin typeface="Gill Sans MT" panose="020B0502020104020203" pitchFamily="34" charset="0"/>
                <a:ea typeface="Tahoma" panose="020B0604030504040204" pitchFamily="34" charset="0"/>
                <a:cs typeface="Tahoma" panose="020B0604030504040204" pitchFamily="34" charset="0"/>
              </a:rPr>
              <a:t>BIG QUESTIONS </a:t>
            </a:r>
            <a:r>
              <a:rPr lang="en-GB" sz="2200" dirty="0">
                <a:latin typeface="Gill Sans MT" panose="020B0502020104020203" pitchFamily="34" charset="0"/>
                <a:ea typeface="Tahoma" panose="020B0604030504040204" pitchFamily="34" charset="0"/>
                <a:cs typeface="Tahoma" panose="020B0604030504040204" pitchFamily="34" charset="0"/>
              </a:rPr>
              <a:t>stir a desire in you to delve deeper – to understand and </a:t>
            </a:r>
            <a:r>
              <a:rPr lang="en-GB" sz="2200" dirty="0" smtClean="0">
                <a:latin typeface="Gill Sans MT" panose="020B0502020104020203" pitchFamily="34" charset="0"/>
                <a:ea typeface="Tahoma" panose="020B0604030504040204" pitchFamily="34" charset="0"/>
                <a:cs typeface="Tahoma" panose="020B0604030504040204" pitchFamily="34" charset="0"/>
              </a:rPr>
              <a:t>debate?</a:t>
            </a:r>
            <a:r>
              <a:rPr lang="en-GB" sz="2200" dirty="0">
                <a:latin typeface="Gill Sans MT" panose="020B0502020104020203" pitchFamily="34" charset="0"/>
                <a:ea typeface="Tahoma" panose="020B0604030504040204" pitchFamily="34" charset="0"/>
                <a:cs typeface="Tahoma" panose="020B0604030504040204" pitchFamily="34" charset="0"/>
              </a:rPr>
              <a:t> </a:t>
            </a:r>
          </a:p>
        </p:txBody>
      </p:sp>
      <p:sp>
        <p:nvSpPr>
          <p:cNvPr id="11" name="Title 1"/>
          <p:cNvSpPr txBox="1">
            <a:spLocks/>
          </p:cNvSpPr>
          <p:nvPr/>
        </p:nvSpPr>
        <p:spPr>
          <a:xfrm>
            <a:off x="3798444" y="4151901"/>
            <a:ext cx="4619305" cy="929102"/>
          </a:xfrm>
          <a:prstGeom prst="rect">
            <a:avLst/>
          </a:prstGeom>
          <a:solidFill>
            <a:schemeClr val="accent4">
              <a:lumMod val="20000"/>
              <a:lumOff val="80000"/>
            </a:schemeClr>
          </a:solidFill>
          <a:ln>
            <a:solidFill>
              <a:schemeClr val="accent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500" b="1" dirty="0" smtClean="0">
                <a:solidFill>
                  <a:srgbClr val="C00000"/>
                </a:solidFill>
                <a:latin typeface="Poor Richard" panose="02080502050505020702" pitchFamily="18" charset="0"/>
                <a:cs typeface="MV Boli" pitchFamily="2" charset="0"/>
              </a:rPr>
              <a:t>Take Philosophy </a:t>
            </a:r>
            <a:r>
              <a:rPr lang="en-GB" sz="3500" u="sng" dirty="0" smtClean="0">
                <a:latin typeface="Poor Richard" panose="02080502050505020702" pitchFamily="18" charset="0"/>
                <a:cs typeface="MV Boli" pitchFamily="2" charset="0"/>
              </a:rPr>
              <a:t> </a:t>
            </a:r>
            <a:endParaRPr lang="en-GB" sz="3500" dirty="0" smtClean="0">
              <a:latin typeface="MV Boli" pitchFamily="2" charset="0"/>
              <a:cs typeface="MV Boli" pitchFamily="2" charset="0"/>
            </a:endParaRPr>
          </a:p>
          <a:p>
            <a:pPr algn="ctr"/>
            <a:r>
              <a:rPr lang="en-GB" sz="2500" dirty="0" smtClean="0">
                <a:latin typeface="MV Boli" pitchFamily="2" charset="0"/>
                <a:cs typeface="MV Boli" pitchFamily="2" charset="0"/>
              </a:rPr>
              <a:t>It will do you good </a:t>
            </a:r>
            <a:r>
              <a:rPr lang="en-GB" sz="2500" dirty="0" smtClean="0">
                <a:latin typeface="MV Boli" pitchFamily="2" charset="0"/>
                <a:cs typeface="MV Boli" pitchFamily="2" charset="0"/>
                <a:sym typeface="Wingdings" pitchFamily="2" charset="2"/>
              </a:rPr>
              <a:t></a:t>
            </a:r>
            <a:endParaRPr lang="en-GB" sz="2500" dirty="0">
              <a:latin typeface="MV Boli" pitchFamily="2" charset="0"/>
              <a:cs typeface="MV Boli" pitchFamily="2" charset="0"/>
            </a:endParaRPr>
          </a:p>
        </p:txBody>
      </p:sp>
      <p:pic>
        <p:nvPicPr>
          <p:cNvPr id="16" name="Picture 4" descr="http://izquotes.com/quotes-pictures/quote-it-is-better-to-be-a-human-being-dissatisfied-than-a-pig-satisfied-better-to-be-socrates-john-stuart-mill-3083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4" y="5165266"/>
            <a:ext cx="3652953" cy="17190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s://www.brainyquote.com/photos_tr/en/s/socrates/101212/socrate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7938" y="5148455"/>
            <a:ext cx="3258362" cy="171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67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par>
                          <p:cTn id="16" fill="hold">
                            <p:stCondLst>
                              <p:cond delay="4000"/>
                            </p:stCondLst>
                            <p:childTnLst>
                              <p:par>
                                <p:cTn id="17" presetID="6"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803188" y="245076"/>
            <a:ext cx="8443783" cy="1375805"/>
          </a:xfrm>
        </p:spPr>
        <p:txBody>
          <a:bodyPr>
            <a:normAutofit/>
          </a:bodyPr>
          <a:lstStyle/>
          <a:p>
            <a:pPr algn="l"/>
            <a:r>
              <a:rPr lang="en-US" sz="8800" dirty="0">
                <a:solidFill>
                  <a:srgbClr val="FCDE79"/>
                </a:solidFill>
                <a:latin typeface="Gloucester MT Extra Condensed" panose="02030808020601010101" pitchFamily="18" charset="77"/>
              </a:rPr>
              <a:t>Any questions?</a:t>
            </a:r>
          </a:p>
        </p:txBody>
      </p:sp>
      <p:sp>
        <p:nvSpPr>
          <p:cNvPr id="3" name="Subtitle 2">
            <a:extLst>
              <a:ext uri="{FF2B5EF4-FFF2-40B4-BE49-F238E27FC236}">
                <a16:creationId xmlns:a16="http://schemas.microsoft.com/office/drawing/2014/main" id="{D76028A9-4D10-0446-B790-3FD31DEC4CE2}"/>
              </a:ext>
            </a:extLst>
          </p:cNvPr>
          <p:cNvSpPr>
            <a:spLocks noGrp="1"/>
          </p:cNvSpPr>
          <p:nvPr>
            <p:ph type="subTitle" idx="1"/>
          </p:nvPr>
        </p:nvSpPr>
        <p:spPr>
          <a:xfrm>
            <a:off x="247134" y="2550298"/>
            <a:ext cx="11615351" cy="3722129"/>
          </a:xfrm>
        </p:spPr>
        <p:txBody>
          <a:bodyPr>
            <a:normAutofit/>
          </a:bodyPr>
          <a:lstStyle/>
          <a:p>
            <a:pPr algn="l"/>
            <a:r>
              <a:rPr lang="en-US" sz="6000" dirty="0">
                <a:solidFill>
                  <a:srgbClr val="FCDE79"/>
                </a:solidFill>
                <a:latin typeface="Gloucester MT Extra Condensed" panose="02030808020601010101" pitchFamily="18" charset="0"/>
              </a:rPr>
              <a:t>If you have any further questions </a:t>
            </a:r>
            <a:r>
              <a:rPr lang="en-US" sz="6000" dirty="0" smtClean="0">
                <a:solidFill>
                  <a:srgbClr val="FCDE79"/>
                </a:solidFill>
                <a:latin typeface="Gloucester MT Extra Condensed" panose="02030808020601010101" pitchFamily="18" charset="0"/>
              </a:rPr>
              <a:t>please </a:t>
            </a:r>
            <a:r>
              <a:rPr lang="en-US" sz="6000" dirty="0">
                <a:solidFill>
                  <a:srgbClr val="FCDE79"/>
                </a:solidFill>
                <a:latin typeface="Gloucester MT Extra Condensed" panose="02030808020601010101" pitchFamily="18" charset="0"/>
              </a:rPr>
              <a:t>contact </a:t>
            </a:r>
          </a:p>
          <a:p>
            <a:pPr algn="l"/>
            <a:r>
              <a:rPr lang="en-US" sz="6000" dirty="0">
                <a:solidFill>
                  <a:srgbClr val="FCDE79"/>
                </a:solidFill>
                <a:latin typeface="Gloucester MT Extra Condensed" panose="02030808020601010101" pitchFamily="18" charset="0"/>
              </a:rPr>
              <a:t>		Miss </a:t>
            </a:r>
            <a:r>
              <a:rPr lang="en-US" sz="6000" dirty="0" err="1">
                <a:solidFill>
                  <a:srgbClr val="FCDE79"/>
                </a:solidFill>
                <a:latin typeface="Gloucester MT Extra Condensed" panose="02030808020601010101" pitchFamily="18" charset="0"/>
              </a:rPr>
              <a:t>Frackiewicz</a:t>
            </a:r>
            <a:r>
              <a:rPr lang="en-US" sz="6000" dirty="0">
                <a:solidFill>
                  <a:srgbClr val="FCDE79"/>
                </a:solidFill>
                <a:latin typeface="Gloucester MT Extra Condensed" panose="02030808020601010101" pitchFamily="18" charset="0"/>
              </a:rPr>
              <a:t> on</a:t>
            </a:r>
          </a:p>
          <a:p>
            <a:pPr algn="l"/>
            <a:r>
              <a:rPr lang="en-US" sz="3600" dirty="0">
                <a:solidFill>
                  <a:srgbClr val="FCDE79"/>
                </a:solidFill>
                <a:latin typeface="Lucida Handwriting" panose="03010101010101010101" pitchFamily="66" charset="77"/>
              </a:rPr>
              <a:t>	</a:t>
            </a:r>
          </a:p>
          <a:p>
            <a:pPr algn="l"/>
            <a:r>
              <a:rPr lang="en-US" sz="3600" dirty="0">
                <a:solidFill>
                  <a:srgbClr val="FCDE79"/>
                </a:solidFill>
                <a:latin typeface="Lucida Handwriting" panose="03010101010101010101" pitchFamily="66" charset="77"/>
              </a:rPr>
              <a:t>                    		</a:t>
            </a:r>
            <a:r>
              <a:rPr lang="en-US" sz="3600" dirty="0" err="1">
                <a:solidFill>
                  <a:srgbClr val="FCDE79"/>
                </a:solidFill>
              </a:rPr>
              <a:t>frackiewiczy</a:t>
            </a:r>
            <a:r>
              <a:rPr lang="en-US" sz="3600" dirty="0" err="1">
                <a:solidFill>
                  <a:srgbClr val="FCDE79"/>
                </a:solidFill>
                <a:cs typeface="Calibri" panose="020F0502020204030204" pitchFamily="34" charset="0"/>
              </a:rPr>
              <a:t>@wallingfordschool.com</a:t>
            </a:r>
            <a:endParaRPr lang="en-US" sz="3600" dirty="0">
              <a:solidFill>
                <a:srgbClr val="FCDE79"/>
              </a:solidFill>
            </a:endParaRPr>
          </a:p>
        </p:txBody>
      </p:sp>
      <p:pic>
        <p:nvPicPr>
          <p:cNvPr id="6" name="Picture 5">
            <a:extLst>
              <a:ext uri="{FF2B5EF4-FFF2-40B4-BE49-F238E27FC236}">
                <a16:creationId xmlns:a16="http://schemas.microsoft.com/office/drawing/2014/main" id="{254F8FE7-2522-484E-9AA2-C17BE842E45D}"/>
              </a:ext>
            </a:extLst>
          </p:cNvPr>
          <p:cNvPicPr>
            <a:picLocks noChangeAspect="1"/>
          </p:cNvPicPr>
          <p:nvPr/>
        </p:nvPicPr>
        <p:blipFill>
          <a:blip r:embed="rId2"/>
          <a:stretch>
            <a:fillRect/>
          </a:stretch>
        </p:blipFill>
        <p:spPr>
          <a:xfrm>
            <a:off x="9575456" y="245076"/>
            <a:ext cx="2185087" cy="2224816"/>
          </a:xfrm>
          <a:prstGeom prst="rect">
            <a:avLst/>
          </a:prstGeom>
        </p:spPr>
      </p:pic>
    </p:spTree>
    <p:extLst>
      <p:ext uri="{BB962C8B-B14F-4D97-AF65-F5344CB8AC3E}">
        <p14:creationId xmlns:p14="http://schemas.microsoft.com/office/powerpoint/2010/main" val="31621448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401594" y="2360739"/>
            <a:ext cx="11388812" cy="2854411"/>
          </a:xfrm>
        </p:spPr>
        <p:txBody>
          <a:bodyPr>
            <a:normAutofit/>
          </a:bodyPr>
          <a:lstStyle/>
          <a:p>
            <a:pPr algn="l"/>
            <a:r>
              <a:rPr lang="en-US" sz="8800" dirty="0">
                <a:solidFill>
                  <a:srgbClr val="FCDE79"/>
                </a:solidFill>
                <a:latin typeface="Gloucester MT Extra Condensed" panose="02030808020601010101" pitchFamily="18" charset="77"/>
              </a:rPr>
              <a:t>Good Luck with the transition work, </a:t>
            </a:r>
            <a:br>
              <a:rPr lang="en-US" sz="8800" dirty="0">
                <a:solidFill>
                  <a:srgbClr val="FCDE79"/>
                </a:solidFill>
                <a:latin typeface="Gloucester MT Extra Condensed" panose="02030808020601010101" pitchFamily="18" charset="77"/>
              </a:rPr>
            </a:br>
            <a:r>
              <a:rPr lang="en-US" sz="8800" dirty="0">
                <a:solidFill>
                  <a:srgbClr val="FCDE79"/>
                </a:solidFill>
                <a:latin typeface="Gloucester MT Extra Condensed" panose="02030808020601010101" pitchFamily="18" charset="77"/>
              </a:rPr>
              <a:t>			see you in September</a:t>
            </a:r>
          </a:p>
        </p:txBody>
      </p:sp>
      <p:pic>
        <p:nvPicPr>
          <p:cNvPr id="6" name="Picture 5">
            <a:extLst>
              <a:ext uri="{FF2B5EF4-FFF2-40B4-BE49-F238E27FC236}">
                <a16:creationId xmlns:a16="http://schemas.microsoft.com/office/drawing/2014/main" id="{254F8FE7-2522-484E-9AA2-C17BE842E45D}"/>
              </a:ext>
            </a:extLst>
          </p:cNvPr>
          <p:cNvPicPr>
            <a:picLocks noChangeAspect="1"/>
          </p:cNvPicPr>
          <p:nvPr/>
        </p:nvPicPr>
        <p:blipFill>
          <a:blip r:embed="rId2"/>
          <a:stretch>
            <a:fillRect/>
          </a:stretch>
        </p:blipFill>
        <p:spPr>
          <a:xfrm>
            <a:off x="9575456" y="245076"/>
            <a:ext cx="2185087" cy="2224816"/>
          </a:xfrm>
          <a:prstGeom prst="rect">
            <a:avLst/>
          </a:prstGeom>
        </p:spPr>
      </p:pic>
    </p:spTree>
    <p:extLst>
      <p:ext uri="{BB962C8B-B14F-4D97-AF65-F5344CB8AC3E}">
        <p14:creationId xmlns:p14="http://schemas.microsoft.com/office/powerpoint/2010/main" val="3310699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803188" y="245076"/>
            <a:ext cx="8443783" cy="1375805"/>
          </a:xfrm>
        </p:spPr>
        <p:txBody>
          <a:bodyPr>
            <a:normAutofit/>
          </a:bodyPr>
          <a:lstStyle/>
          <a:p>
            <a:pPr algn="l"/>
            <a:r>
              <a:rPr lang="en-US" sz="8800" dirty="0">
                <a:solidFill>
                  <a:srgbClr val="FCDE79"/>
                </a:solidFill>
                <a:latin typeface="Gloucester MT Extra Condensed" panose="02030808020601010101" pitchFamily="18" charset="77"/>
              </a:rPr>
              <a:t>Meet the team:</a:t>
            </a:r>
          </a:p>
        </p:txBody>
      </p:sp>
      <p:sp>
        <p:nvSpPr>
          <p:cNvPr id="3" name="Subtitle 2">
            <a:extLst>
              <a:ext uri="{FF2B5EF4-FFF2-40B4-BE49-F238E27FC236}">
                <a16:creationId xmlns:a16="http://schemas.microsoft.com/office/drawing/2014/main" id="{D76028A9-4D10-0446-B790-3FD31DEC4CE2}"/>
              </a:ext>
            </a:extLst>
          </p:cNvPr>
          <p:cNvSpPr>
            <a:spLocks noGrp="1"/>
          </p:cNvSpPr>
          <p:nvPr>
            <p:ph type="subTitle" idx="1"/>
          </p:nvPr>
        </p:nvSpPr>
        <p:spPr>
          <a:xfrm>
            <a:off x="370702" y="2661508"/>
            <a:ext cx="11541211" cy="3722129"/>
          </a:xfrm>
        </p:spPr>
        <p:txBody>
          <a:bodyPr>
            <a:normAutofit/>
          </a:bodyPr>
          <a:lstStyle/>
          <a:p>
            <a:pPr algn="l"/>
            <a:r>
              <a:rPr lang="en-US" sz="6000" dirty="0">
                <a:solidFill>
                  <a:srgbClr val="FCDE79"/>
                </a:solidFill>
                <a:latin typeface="Gloucester MT Extra Condensed" panose="02030808020601010101" pitchFamily="18" charset="0"/>
              </a:rPr>
              <a:t>Miss Y </a:t>
            </a:r>
            <a:r>
              <a:rPr lang="en-US" sz="6000" dirty="0" err="1">
                <a:solidFill>
                  <a:srgbClr val="FCDE79"/>
                </a:solidFill>
                <a:latin typeface="Gloucester MT Extra Condensed" panose="02030808020601010101" pitchFamily="18" charset="0"/>
              </a:rPr>
              <a:t>Frackiewicz</a:t>
            </a:r>
            <a:r>
              <a:rPr lang="en-US" sz="6000" dirty="0">
                <a:solidFill>
                  <a:srgbClr val="FCDE79"/>
                </a:solidFill>
                <a:latin typeface="Gloucester MT Extra Condensed" panose="02030808020601010101" pitchFamily="18" charset="0"/>
              </a:rPr>
              <a:t> Curriculum Coordinator for RS and Philosophy teacher </a:t>
            </a:r>
            <a:endParaRPr lang="en-US" sz="4800" dirty="0">
              <a:solidFill>
                <a:srgbClr val="FCDE79"/>
              </a:solidFill>
              <a:latin typeface="Gloucester MT Extra Condensed" panose="02030808020601010101" pitchFamily="18" charset="0"/>
            </a:endParaRPr>
          </a:p>
          <a:p>
            <a:pPr marL="685800" indent="-685800" algn="l">
              <a:buFont typeface="Arial" panose="020B0604020202020204" pitchFamily="34" charset="0"/>
              <a:buChar char="•"/>
            </a:pPr>
            <a:endParaRPr lang="en-US" sz="6000" dirty="0">
              <a:solidFill>
                <a:srgbClr val="FCDE79"/>
              </a:solidFill>
              <a:latin typeface="Lucida Handwriting" panose="03010101010101010101" pitchFamily="66" charset="77"/>
            </a:endParaRPr>
          </a:p>
        </p:txBody>
      </p:sp>
      <p:pic>
        <p:nvPicPr>
          <p:cNvPr id="6" name="Picture 5">
            <a:extLst>
              <a:ext uri="{FF2B5EF4-FFF2-40B4-BE49-F238E27FC236}">
                <a16:creationId xmlns:a16="http://schemas.microsoft.com/office/drawing/2014/main" id="{254F8FE7-2522-484E-9AA2-C17BE842E45D}"/>
              </a:ext>
            </a:extLst>
          </p:cNvPr>
          <p:cNvPicPr>
            <a:picLocks noChangeAspect="1"/>
          </p:cNvPicPr>
          <p:nvPr/>
        </p:nvPicPr>
        <p:blipFill>
          <a:blip r:embed="rId3"/>
          <a:stretch>
            <a:fillRect/>
          </a:stretch>
        </p:blipFill>
        <p:spPr>
          <a:xfrm>
            <a:off x="9575456" y="245076"/>
            <a:ext cx="2185087" cy="2224816"/>
          </a:xfrm>
          <a:prstGeom prst="rect">
            <a:avLst/>
          </a:prstGeom>
        </p:spPr>
      </p:pic>
      <p:sp>
        <p:nvSpPr>
          <p:cNvPr id="19" name="TextBox 18">
            <a:extLst>
              <a:ext uri="{FF2B5EF4-FFF2-40B4-BE49-F238E27FC236}">
                <a16:creationId xmlns:a16="http://schemas.microsoft.com/office/drawing/2014/main" id="{04035763-6A62-BC46-BBCB-B292BD9DC207}"/>
              </a:ext>
            </a:extLst>
          </p:cNvPr>
          <p:cNvSpPr txBox="1"/>
          <p:nvPr/>
        </p:nvSpPr>
        <p:spPr>
          <a:xfrm>
            <a:off x="370703" y="5251622"/>
            <a:ext cx="5140411" cy="369332"/>
          </a:xfrm>
          <a:prstGeom prst="rect">
            <a:avLst/>
          </a:prstGeom>
          <a:noFill/>
        </p:spPr>
        <p:txBody>
          <a:bodyPr wrap="square" rtlCol="0">
            <a:spAutoFit/>
          </a:bodyPr>
          <a:lstStyle/>
          <a:p>
            <a:endParaRPr lang="en-US" dirty="0">
              <a:solidFill>
                <a:schemeClr val="accent6">
                  <a:lumMod val="75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990" y="3510519"/>
            <a:ext cx="2327961" cy="3103947"/>
          </a:xfrm>
          <a:prstGeom prst="rect">
            <a:avLst/>
          </a:prstGeom>
        </p:spPr>
      </p:pic>
    </p:spTree>
    <p:extLst>
      <p:ext uri="{BB962C8B-B14F-4D97-AF65-F5344CB8AC3E}">
        <p14:creationId xmlns:p14="http://schemas.microsoft.com/office/powerpoint/2010/main" val="34809336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803188" y="245076"/>
            <a:ext cx="8443783" cy="1375805"/>
          </a:xfrm>
        </p:spPr>
        <p:txBody>
          <a:bodyPr>
            <a:normAutofit/>
          </a:bodyPr>
          <a:lstStyle/>
          <a:p>
            <a:pPr algn="l"/>
            <a:r>
              <a:rPr lang="en-US" sz="8800" dirty="0">
                <a:solidFill>
                  <a:srgbClr val="FCDE79"/>
                </a:solidFill>
                <a:latin typeface="Gloucester MT Extra Condensed" panose="02030808020601010101" pitchFamily="18" charset="77"/>
              </a:rPr>
              <a:t>About the Course:</a:t>
            </a:r>
          </a:p>
        </p:txBody>
      </p:sp>
      <p:sp>
        <p:nvSpPr>
          <p:cNvPr id="3" name="Subtitle 2">
            <a:extLst>
              <a:ext uri="{FF2B5EF4-FFF2-40B4-BE49-F238E27FC236}">
                <a16:creationId xmlns:a16="http://schemas.microsoft.com/office/drawing/2014/main" id="{D76028A9-4D10-0446-B790-3FD31DEC4CE2}"/>
              </a:ext>
            </a:extLst>
          </p:cNvPr>
          <p:cNvSpPr>
            <a:spLocks noGrp="1"/>
          </p:cNvSpPr>
          <p:nvPr>
            <p:ph type="subTitle" idx="1"/>
          </p:nvPr>
        </p:nvSpPr>
        <p:spPr>
          <a:xfrm>
            <a:off x="617839" y="2550298"/>
            <a:ext cx="5671750" cy="3722129"/>
          </a:xfrm>
        </p:spPr>
        <p:txBody>
          <a:bodyPr>
            <a:normAutofit/>
          </a:bodyPr>
          <a:lstStyle/>
          <a:p>
            <a:pPr marL="685800" indent="-685800" algn="l">
              <a:buFont typeface="Arial" panose="020B0604020202020204" pitchFamily="34" charset="0"/>
              <a:buChar char="•"/>
            </a:pPr>
            <a:r>
              <a:rPr lang="en-US" sz="4400" dirty="0">
                <a:solidFill>
                  <a:srgbClr val="FCDE79"/>
                </a:solidFill>
                <a:latin typeface="Gloucester MT Extra Condensed" panose="02030808020601010101" pitchFamily="18" charset="0"/>
              </a:rPr>
              <a:t>Exam Board:</a:t>
            </a:r>
          </a:p>
          <a:p>
            <a:pPr marL="685800" indent="-685800" algn="l">
              <a:buFont typeface="Arial" panose="020B0604020202020204" pitchFamily="34" charset="0"/>
              <a:buChar char="•"/>
            </a:pPr>
            <a:r>
              <a:rPr lang="en-US" sz="4400" dirty="0">
                <a:solidFill>
                  <a:srgbClr val="FCDE79"/>
                </a:solidFill>
                <a:latin typeface="Gloucester MT Extra Condensed" panose="02030808020601010101" pitchFamily="18" charset="0"/>
              </a:rPr>
              <a:t>Modules studied:</a:t>
            </a:r>
          </a:p>
          <a:p>
            <a:pPr algn="l"/>
            <a:endParaRPr lang="en-US" sz="5400" dirty="0">
              <a:solidFill>
                <a:srgbClr val="FCDE79"/>
              </a:solidFill>
              <a:latin typeface="Lucida Handwriting" panose="03010101010101010101" pitchFamily="66" charset="77"/>
            </a:endParaRPr>
          </a:p>
          <a:p>
            <a:pPr marL="685800" indent="-685800" algn="l">
              <a:buFont typeface="Arial" panose="020B0604020202020204" pitchFamily="34" charset="0"/>
              <a:buChar char="•"/>
            </a:pPr>
            <a:endParaRPr lang="en-US" sz="3600" dirty="0">
              <a:solidFill>
                <a:srgbClr val="FCDE79"/>
              </a:solidFill>
              <a:latin typeface="Lucida Handwriting" panose="03010101010101010101" pitchFamily="66" charset="77"/>
            </a:endParaRPr>
          </a:p>
          <a:p>
            <a:pPr marL="685800" indent="-685800" algn="l">
              <a:buFont typeface="Arial" panose="020B0604020202020204" pitchFamily="34" charset="0"/>
              <a:buChar char="•"/>
            </a:pPr>
            <a:r>
              <a:rPr lang="en-US" sz="3600" dirty="0">
                <a:solidFill>
                  <a:srgbClr val="FCDE79"/>
                </a:solidFill>
                <a:latin typeface="Lucida Handwriting" panose="03010101010101010101" pitchFamily="66" charset="77"/>
              </a:rPr>
              <a:t>:</a:t>
            </a:r>
          </a:p>
        </p:txBody>
      </p:sp>
      <p:pic>
        <p:nvPicPr>
          <p:cNvPr id="6" name="Picture 5">
            <a:extLst>
              <a:ext uri="{FF2B5EF4-FFF2-40B4-BE49-F238E27FC236}">
                <a16:creationId xmlns:a16="http://schemas.microsoft.com/office/drawing/2014/main" id="{254F8FE7-2522-484E-9AA2-C17BE842E45D}"/>
              </a:ext>
            </a:extLst>
          </p:cNvPr>
          <p:cNvPicPr>
            <a:picLocks noChangeAspect="1"/>
          </p:cNvPicPr>
          <p:nvPr/>
        </p:nvPicPr>
        <p:blipFill>
          <a:blip r:embed="rId2"/>
          <a:stretch>
            <a:fillRect/>
          </a:stretch>
        </p:blipFill>
        <p:spPr>
          <a:xfrm>
            <a:off x="9575456" y="245076"/>
            <a:ext cx="2185087" cy="2224816"/>
          </a:xfrm>
          <a:prstGeom prst="rect">
            <a:avLst/>
          </a:prstGeom>
        </p:spPr>
      </p:pic>
      <p:sp>
        <p:nvSpPr>
          <p:cNvPr id="10" name="Subtitle 2">
            <a:extLst>
              <a:ext uri="{FF2B5EF4-FFF2-40B4-BE49-F238E27FC236}">
                <a16:creationId xmlns:a16="http://schemas.microsoft.com/office/drawing/2014/main" id="{7FA4D64E-D316-D74E-80BD-A03037BD03BC}"/>
              </a:ext>
            </a:extLst>
          </p:cNvPr>
          <p:cNvSpPr txBox="1">
            <a:spLocks/>
          </p:cNvSpPr>
          <p:nvPr/>
        </p:nvSpPr>
        <p:spPr>
          <a:xfrm>
            <a:off x="4403188" y="2550298"/>
            <a:ext cx="7666891" cy="37221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dirty="0">
                <a:solidFill>
                  <a:srgbClr val="FCDE79"/>
                </a:solidFill>
                <a:latin typeface="Gloucester MT Extra Condensed" panose="02030808020601010101" pitchFamily="18" charset="0"/>
              </a:rPr>
              <a:t>AQA</a:t>
            </a:r>
          </a:p>
          <a:p>
            <a:pPr algn="l"/>
            <a:r>
              <a:rPr lang="en-US" sz="3600" dirty="0">
                <a:solidFill>
                  <a:srgbClr val="FCDE79"/>
                </a:solidFill>
                <a:latin typeface="Gloucester MT Extra Condensed" panose="02030808020601010101" pitchFamily="18" charset="0"/>
              </a:rPr>
              <a:t>Epistemology</a:t>
            </a:r>
          </a:p>
          <a:p>
            <a:pPr algn="l"/>
            <a:r>
              <a:rPr lang="en-US" sz="3600" dirty="0">
                <a:solidFill>
                  <a:srgbClr val="FCDE79"/>
                </a:solidFill>
                <a:latin typeface="Gloucester MT Extra Condensed" panose="02030808020601010101" pitchFamily="18" charset="0"/>
              </a:rPr>
              <a:t>Moral Philosophy</a:t>
            </a:r>
          </a:p>
          <a:p>
            <a:pPr algn="l"/>
            <a:r>
              <a:rPr lang="en-US" sz="3600" dirty="0">
                <a:solidFill>
                  <a:srgbClr val="FCDE79"/>
                </a:solidFill>
                <a:latin typeface="Gloucester MT Extra Condensed" panose="02030808020601010101" pitchFamily="18" charset="0"/>
              </a:rPr>
              <a:t>Metaphysics of God</a:t>
            </a:r>
          </a:p>
          <a:p>
            <a:pPr algn="l"/>
            <a:r>
              <a:rPr lang="en-US" sz="3600" dirty="0">
                <a:solidFill>
                  <a:srgbClr val="FCDE79"/>
                </a:solidFill>
                <a:latin typeface="Gloucester MT Extra Condensed" panose="02030808020601010101" pitchFamily="18" charset="0"/>
              </a:rPr>
              <a:t>Metaphysics of mind</a:t>
            </a:r>
          </a:p>
          <a:p>
            <a:pPr algn="l"/>
            <a:endParaRPr lang="en-US" sz="2800" dirty="0">
              <a:solidFill>
                <a:srgbClr val="FCDE79"/>
              </a:solidFill>
              <a:latin typeface="Lucida Handwriting" panose="03010101010101010101" pitchFamily="66" charset="77"/>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932" y="4901265"/>
            <a:ext cx="856601" cy="1142134"/>
          </a:xfrm>
          <a:prstGeom prst="rect">
            <a:avLst/>
          </a:prstGeom>
        </p:spPr>
      </p:pic>
      <p:sp>
        <p:nvSpPr>
          <p:cNvPr id="4" name="Cloud Callout 3"/>
          <p:cNvSpPr/>
          <p:nvPr/>
        </p:nvSpPr>
        <p:spPr>
          <a:xfrm>
            <a:off x="7844117" y="3501055"/>
            <a:ext cx="2671433" cy="1871003"/>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8435997" y="3870102"/>
            <a:ext cx="2278917" cy="1015663"/>
          </a:xfrm>
          <a:prstGeom prst="rect">
            <a:avLst/>
          </a:prstGeom>
          <a:noFill/>
        </p:spPr>
        <p:txBody>
          <a:bodyPr wrap="square" rtlCol="0">
            <a:spAutoFit/>
          </a:bodyPr>
          <a:lstStyle/>
          <a:p>
            <a:r>
              <a:rPr lang="en-GB" sz="2000" dirty="0">
                <a:latin typeface="Comic Sans MS" panose="030F0702030302020204" pitchFamily="66" charset="0"/>
                <a:hlinkClick r:id="rId4"/>
              </a:rPr>
              <a:t>Hello and philosophy question</a:t>
            </a:r>
            <a:endParaRPr lang="en-GB" sz="2000" dirty="0">
              <a:latin typeface="Comic Sans MS" panose="030F0702030302020204" pitchFamily="66" charset="0"/>
            </a:endParaRPr>
          </a:p>
        </p:txBody>
      </p:sp>
    </p:spTree>
    <p:extLst>
      <p:ext uri="{BB962C8B-B14F-4D97-AF65-F5344CB8AC3E}">
        <p14:creationId xmlns:p14="http://schemas.microsoft.com/office/powerpoint/2010/main" val="3810356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039384544"/>
              </p:ext>
            </p:extLst>
          </p:nvPr>
        </p:nvGraphicFramePr>
        <p:xfrm>
          <a:off x="241240" y="3235879"/>
          <a:ext cx="5150570" cy="3474720"/>
        </p:xfrm>
        <a:graphic>
          <a:graphicData uri="http://schemas.openxmlformats.org/drawingml/2006/table">
            <a:tbl>
              <a:tblPr firstRow="1" bandRow="1">
                <a:tableStyleId>{5C22544A-7EE6-4342-B048-85BDC9FD1C3A}</a:tableStyleId>
              </a:tblPr>
              <a:tblGrid>
                <a:gridCol w="5150570">
                  <a:extLst>
                    <a:ext uri="{9D8B030D-6E8A-4147-A177-3AD203B41FA5}">
                      <a16:colId xmlns:a16="http://schemas.microsoft.com/office/drawing/2014/main" val="20000"/>
                    </a:ext>
                  </a:extLst>
                </a:gridCol>
              </a:tblGrid>
              <a:tr h="477452">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2000" dirty="0">
                          <a:latin typeface="Tahoma" panose="020B0604030504040204" pitchFamily="34" charset="0"/>
                          <a:ea typeface="Tahoma" panose="020B0604030504040204" pitchFamily="34" charset="0"/>
                          <a:cs typeface="Tahoma" panose="020B0604030504040204" pitchFamily="34" charset="0"/>
                        </a:rPr>
                        <a:t>Paper 1: Epistemology and Moral Philosophy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2416206">
                <a:tc>
                  <a:txBody>
                    <a:bodyPr/>
                    <a:lstStyle/>
                    <a:p>
                      <a:r>
                        <a:rPr lang="en-GB" sz="1600" b="1" dirty="0">
                          <a:latin typeface="Tahoma" panose="020B0604030504040204" pitchFamily="34" charset="0"/>
                          <a:ea typeface="Tahoma" panose="020B0604030504040204" pitchFamily="34" charset="0"/>
                          <a:cs typeface="Tahoma" panose="020B0604030504040204" pitchFamily="34" charset="0"/>
                        </a:rPr>
                        <a:t>What is assessed? </a:t>
                      </a:r>
                    </a:p>
                    <a:p>
                      <a:r>
                        <a:rPr lang="en-GB" sz="1600" dirty="0">
                          <a:latin typeface="Tahoma" panose="020B0604030504040204" pitchFamily="34" charset="0"/>
                          <a:ea typeface="Tahoma" panose="020B0604030504040204" pitchFamily="34" charset="0"/>
                          <a:cs typeface="Tahoma" panose="020B0604030504040204" pitchFamily="34" charset="0"/>
                        </a:rPr>
                        <a:t>Sections 1 and 2</a:t>
                      </a:r>
                    </a:p>
                    <a:p>
                      <a:endParaRPr lang="en-GB" sz="1600" b="1" dirty="0">
                        <a:latin typeface="Tahoma" panose="020B0604030504040204" pitchFamily="34" charset="0"/>
                        <a:ea typeface="Tahoma" panose="020B0604030504040204" pitchFamily="34" charset="0"/>
                        <a:cs typeface="Tahoma" panose="020B0604030504040204" pitchFamily="34" charset="0"/>
                      </a:endParaRPr>
                    </a:p>
                    <a:p>
                      <a:r>
                        <a:rPr lang="en-GB" sz="1600" b="1" dirty="0">
                          <a:latin typeface="Tahoma" panose="020B0604030504040204" pitchFamily="34" charset="0"/>
                          <a:ea typeface="Tahoma" panose="020B0604030504040204" pitchFamily="34" charset="0"/>
                          <a:cs typeface="Tahoma" panose="020B0604030504040204" pitchFamily="34" charset="0"/>
                        </a:rPr>
                        <a:t>How</a:t>
                      </a:r>
                      <a:r>
                        <a:rPr lang="en-GB" sz="1600" b="1" baseline="0" dirty="0">
                          <a:latin typeface="Tahoma" panose="020B0604030504040204" pitchFamily="34" charset="0"/>
                          <a:ea typeface="Tahoma" panose="020B0604030504040204" pitchFamily="34" charset="0"/>
                          <a:cs typeface="Tahoma" panose="020B0604030504040204" pitchFamily="34" charset="0"/>
                        </a:rPr>
                        <a:t> is it assessed?</a:t>
                      </a:r>
                    </a:p>
                    <a:p>
                      <a:r>
                        <a:rPr lang="en-GB" sz="1600" baseline="0" dirty="0">
                          <a:latin typeface="Tahoma" panose="020B0604030504040204" pitchFamily="34" charset="0"/>
                          <a:ea typeface="Tahoma" panose="020B0604030504040204" pitchFamily="34" charset="0"/>
                          <a:cs typeface="Tahoma" panose="020B0604030504040204" pitchFamily="34" charset="0"/>
                        </a:rPr>
                        <a:t>Written exam: 3 hours</a:t>
                      </a:r>
                    </a:p>
                    <a:p>
                      <a:r>
                        <a:rPr lang="en-GB" sz="1600" baseline="0" dirty="0">
                          <a:latin typeface="Tahoma" panose="020B0604030504040204" pitchFamily="34" charset="0"/>
                          <a:ea typeface="Tahoma" panose="020B0604030504040204" pitchFamily="34" charset="0"/>
                          <a:cs typeface="Tahoma" panose="020B0604030504040204" pitchFamily="34" charset="0"/>
                        </a:rPr>
                        <a:t>100 marks</a:t>
                      </a:r>
                    </a:p>
                    <a:p>
                      <a:r>
                        <a:rPr lang="en-GB" sz="1600" baseline="0" dirty="0">
                          <a:latin typeface="Tahoma" panose="020B0604030504040204" pitchFamily="34" charset="0"/>
                          <a:ea typeface="Tahoma" panose="020B0604030504040204" pitchFamily="34" charset="0"/>
                          <a:cs typeface="Tahoma" panose="020B0604030504040204" pitchFamily="34" charset="0"/>
                        </a:rPr>
                        <a:t>50% of A level</a:t>
                      </a:r>
                    </a:p>
                    <a:p>
                      <a:endParaRPr lang="en-GB" sz="1600" baseline="0" dirty="0">
                        <a:latin typeface="Tahoma" panose="020B0604030504040204" pitchFamily="34" charset="0"/>
                        <a:ea typeface="Tahoma" panose="020B0604030504040204" pitchFamily="34" charset="0"/>
                        <a:cs typeface="Tahoma" panose="020B0604030504040204" pitchFamily="34" charset="0"/>
                      </a:endParaRPr>
                    </a:p>
                    <a:p>
                      <a:r>
                        <a:rPr lang="en-GB" sz="1600" b="1" baseline="0" dirty="0">
                          <a:latin typeface="Tahoma" panose="020B0604030504040204" pitchFamily="34" charset="0"/>
                          <a:ea typeface="Tahoma" panose="020B0604030504040204" pitchFamily="34" charset="0"/>
                          <a:cs typeface="Tahoma" panose="020B0604030504040204" pitchFamily="34" charset="0"/>
                        </a:rPr>
                        <a:t>What type of question?</a:t>
                      </a:r>
                    </a:p>
                    <a:p>
                      <a:pPr marL="0" indent="0">
                        <a:buFont typeface="Arial" panose="020B0604020202020204" pitchFamily="34" charset="0"/>
                        <a:buNone/>
                      </a:pPr>
                      <a:r>
                        <a:rPr lang="en-GB" sz="1600" b="0" baseline="0" dirty="0">
                          <a:latin typeface="Tahoma" panose="020B0604030504040204" pitchFamily="34" charset="0"/>
                          <a:ea typeface="Tahoma" panose="020B0604030504040204" pitchFamily="34" charset="0"/>
                          <a:cs typeface="Tahoma" panose="020B0604030504040204" pitchFamily="34" charset="0"/>
                        </a:rPr>
                        <a:t>Section A: Five questions on epistemology</a:t>
                      </a:r>
                    </a:p>
                    <a:p>
                      <a:pPr marL="0" indent="0">
                        <a:buFont typeface="Arial" panose="020B0604020202020204" pitchFamily="34" charset="0"/>
                        <a:buNone/>
                      </a:pPr>
                      <a:r>
                        <a:rPr lang="en-GB" sz="1600" b="0" baseline="0" dirty="0">
                          <a:latin typeface="Tahoma" panose="020B0604030504040204" pitchFamily="34" charset="0"/>
                          <a:ea typeface="Tahoma" panose="020B0604030504040204" pitchFamily="34" charset="0"/>
                          <a:cs typeface="Tahoma" panose="020B0604030504040204" pitchFamily="34" charset="0"/>
                        </a:rPr>
                        <a:t>Section B: Five questions on moral philosophy</a:t>
                      </a:r>
                      <a:endParaRPr lang="en-GB" sz="160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4FF"/>
                    </a:solid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091502578"/>
              </p:ext>
            </p:extLst>
          </p:nvPr>
        </p:nvGraphicFramePr>
        <p:xfrm>
          <a:off x="6442841" y="3235879"/>
          <a:ext cx="5454869" cy="3474720"/>
        </p:xfrm>
        <a:graphic>
          <a:graphicData uri="http://schemas.openxmlformats.org/drawingml/2006/table">
            <a:tbl>
              <a:tblPr firstRow="1" bandRow="1">
                <a:tableStyleId>{5C22544A-7EE6-4342-B048-85BDC9FD1C3A}</a:tableStyleId>
              </a:tblPr>
              <a:tblGrid>
                <a:gridCol w="5454869">
                  <a:extLst>
                    <a:ext uri="{9D8B030D-6E8A-4147-A177-3AD203B41FA5}">
                      <a16:colId xmlns:a16="http://schemas.microsoft.com/office/drawing/2014/main" val="20000"/>
                    </a:ext>
                  </a:extLst>
                </a:gridCol>
              </a:tblGrid>
              <a:tr h="713559">
                <a:tc>
                  <a:txBody>
                    <a:bodyPr/>
                    <a:lstStyle/>
                    <a:p>
                      <a:pPr algn="ctr"/>
                      <a:r>
                        <a:rPr lang="en-GB" sz="2000" dirty="0">
                          <a:latin typeface="Tahoma" panose="020B0604030504040204" pitchFamily="34" charset="0"/>
                          <a:ea typeface="Tahoma" panose="020B0604030504040204" pitchFamily="34" charset="0"/>
                          <a:cs typeface="Tahoma" panose="020B0604030504040204" pitchFamily="34" charset="0"/>
                        </a:rPr>
                        <a:t>Paper 2: The metaphysics of God and the metaphysics of mind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761161">
                <a:tc>
                  <a:txBody>
                    <a:bodyPr/>
                    <a:lstStyle/>
                    <a:p>
                      <a:r>
                        <a:rPr lang="en-GB" sz="1600" b="1" dirty="0">
                          <a:latin typeface="Tahoma" panose="020B0604030504040204" pitchFamily="34" charset="0"/>
                          <a:ea typeface="Tahoma" panose="020B0604030504040204" pitchFamily="34" charset="0"/>
                          <a:cs typeface="Tahoma" panose="020B0604030504040204" pitchFamily="34" charset="0"/>
                        </a:rPr>
                        <a:t>What is assessed?</a:t>
                      </a:r>
                    </a:p>
                    <a:p>
                      <a:pPr marL="0" indent="0">
                        <a:buFont typeface="Arial" panose="020B0604020202020204" pitchFamily="34" charset="0"/>
                        <a:buNone/>
                      </a:pPr>
                      <a:r>
                        <a:rPr lang="en-GB" sz="1400" baseline="0" dirty="0">
                          <a:latin typeface="Tahoma" panose="020B0604030504040204" pitchFamily="34" charset="0"/>
                          <a:ea typeface="Tahoma" panose="020B0604030504040204" pitchFamily="34" charset="0"/>
                          <a:cs typeface="Tahoma" panose="020B0604030504040204" pitchFamily="34" charset="0"/>
                        </a:rPr>
                        <a:t>Section 3 and 4 </a:t>
                      </a:r>
                    </a:p>
                    <a:p>
                      <a:pPr marL="0" indent="0">
                        <a:buFont typeface="Arial" panose="020B0604020202020204" pitchFamily="34" charset="0"/>
                        <a:buNone/>
                      </a:pPr>
                      <a:endParaRPr lang="en-GB" sz="1400" baseline="0" dirty="0">
                        <a:latin typeface="Tahoma" panose="020B0604030504040204" pitchFamily="34" charset="0"/>
                        <a:ea typeface="Tahoma" panose="020B0604030504040204" pitchFamily="34" charset="0"/>
                        <a:cs typeface="Tahoma" panose="020B0604030504040204" pitchFamily="34" charset="0"/>
                      </a:endParaRPr>
                    </a:p>
                    <a:p>
                      <a:r>
                        <a:rPr lang="en-GB" sz="1600" b="1" dirty="0">
                          <a:latin typeface="Tahoma" panose="020B0604030504040204" pitchFamily="34" charset="0"/>
                          <a:ea typeface="Tahoma" panose="020B0604030504040204" pitchFamily="34" charset="0"/>
                          <a:cs typeface="Tahoma" panose="020B0604030504040204" pitchFamily="34" charset="0"/>
                        </a:rPr>
                        <a:t>How</a:t>
                      </a:r>
                      <a:r>
                        <a:rPr lang="en-GB" sz="1600" b="1" baseline="0" dirty="0">
                          <a:latin typeface="Tahoma" panose="020B0604030504040204" pitchFamily="34" charset="0"/>
                          <a:ea typeface="Tahoma" panose="020B0604030504040204" pitchFamily="34" charset="0"/>
                          <a:cs typeface="Tahoma" panose="020B0604030504040204" pitchFamily="34" charset="0"/>
                        </a:rPr>
                        <a:t> is it assessed?</a:t>
                      </a:r>
                    </a:p>
                    <a:p>
                      <a:r>
                        <a:rPr lang="en-GB" sz="1600" baseline="0" dirty="0">
                          <a:latin typeface="Tahoma" panose="020B0604030504040204" pitchFamily="34" charset="0"/>
                          <a:ea typeface="Tahoma" panose="020B0604030504040204" pitchFamily="34" charset="0"/>
                          <a:cs typeface="Tahoma" panose="020B0604030504040204" pitchFamily="34" charset="0"/>
                        </a:rPr>
                        <a:t>Written exam: 3 hours</a:t>
                      </a:r>
                    </a:p>
                    <a:p>
                      <a:r>
                        <a:rPr lang="en-GB" sz="1600" baseline="0" dirty="0">
                          <a:latin typeface="Tahoma" panose="020B0604030504040204" pitchFamily="34" charset="0"/>
                          <a:ea typeface="Tahoma" panose="020B0604030504040204" pitchFamily="34" charset="0"/>
                          <a:cs typeface="Tahoma" panose="020B0604030504040204" pitchFamily="34" charset="0"/>
                        </a:rPr>
                        <a:t>100 marks</a:t>
                      </a:r>
                    </a:p>
                    <a:p>
                      <a:r>
                        <a:rPr lang="en-GB" sz="1600" baseline="0" dirty="0">
                          <a:latin typeface="Tahoma" panose="020B0604030504040204" pitchFamily="34" charset="0"/>
                          <a:ea typeface="Tahoma" panose="020B0604030504040204" pitchFamily="34" charset="0"/>
                          <a:cs typeface="Tahoma" panose="020B0604030504040204" pitchFamily="34" charset="0"/>
                        </a:rPr>
                        <a:t>50% of A level</a:t>
                      </a:r>
                    </a:p>
                    <a:p>
                      <a:endParaRPr lang="en-GB" sz="1600" baseline="0" dirty="0">
                        <a:latin typeface="Tahoma" panose="020B0604030504040204" pitchFamily="34" charset="0"/>
                        <a:ea typeface="Tahoma" panose="020B0604030504040204" pitchFamily="34" charset="0"/>
                        <a:cs typeface="Tahoma" panose="020B0604030504040204" pitchFamily="34" charset="0"/>
                      </a:endParaRPr>
                    </a:p>
                    <a:p>
                      <a:r>
                        <a:rPr lang="en-GB" sz="1600" b="1" baseline="0" dirty="0">
                          <a:latin typeface="Tahoma" panose="020B0604030504040204" pitchFamily="34" charset="0"/>
                          <a:ea typeface="Tahoma" panose="020B0604030504040204" pitchFamily="34" charset="0"/>
                          <a:cs typeface="Tahoma" panose="020B0604030504040204" pitchFamily="34" charset="0"/>
                        </a:rPr>
                        <a:t>What type of question?</a:t>
                      </a:r>
                    </a:p>
                    <a:p>
                      <a:pPr marL="0" indent="0">
                        <a:buFont typeface="Arial" panose="020B0604020202020204" pitchFamily="34" charset="0"/>
                        <a:buNone/>
                      </a:pPr>
                      <a:r>
                        <a:rPr lang="en-GB" sz="1600" b="0" baseline="0" dirty="0">
                          <a:latin typeface="Tahoma" panose="020B0604030504040204" pitchFamily="34" charset="0"/>
                          <a:ea typeface="Tahoma" panose="020B0604030504040204" pitchFamily="34" charset="0"/>
                          <a:cs typeface="Tahoma" panose="020B0604030504040204" pitchFamily="34" charset="0"/>
                        </a:rPr>
                        <a:t>Section A: Five questions on metaphysics of God</a:t>
                      </a:r>
                    </a:p>
                    <a:p>
                      <a:pPr marL="0" indent="0">
                        <a:buFont typeface="Arial" panose="020B0604020202020204" pitchFamily="34" charset="0"/>
                        <a:buNone/>
                      </a:pPr>
                      <a:r>
                        <a:rPr lang="en-GB" sz="1600" b="0" baseline="0" dirty="0">
                          <a:latin typeface="Tahoma" panose="020B0604030504040204" pitchFamily="34" charset="0"/>
                          <a:ea typeface="Tahoma" panose="020B0604030504040204" pitchFamily="34" charset="0"/>
                          <a:cs typeface="Tahoma" panose="020B0604030504040204" pitchFamily="34" charset="0"/>
                        </a:rPr>
                        <a:t>Section B: Five questions on metaphysics of mind</a:t>
                      </a:r>
                      <a:endParaRPr lang="en-GB" sz="1600" dirty="0">
                        <a:latin typeface="Tahoma" panose="020B0604030504040204" pitchFamily="34" charset="0"/>
                        <a:ea typeface="Tahoma" panose="020B0604030504040204" pitchFamily="34" charset="0"/>
                        <a:cs typeface="Tahom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9EB"/>
                    </a:solidFill>
                  </a:tcPr>
                </a:tc>
                <a:extLst>
                  <a:ext uri="{0D108BD9-81ED-4DB2-BD59-A6C34878D82A}">
                    <a16:rowId xmlns:a16="http://schemas.microsoft.com/office/drawing/2014/main" val="10001"/>
                  </a:ext>
                </a:extLst>
              </a:tr>
            </a:tbl>
          </a:graphicData>
        </a:graphic>
      </p:graphicFrame>
      <p:pic>
        <p:nvPicPr>
          <p:cNvPr id="5" name="Picture 4">
            <a:extLst>
              <a:ext uri="{FF2B5EF4-FFF2-40B4-BE49-F238E27FC236}">
                <a16:creationId xmlns:a16="http://schemas.microsoft.com/office/drawing/2014/main" id="{254F8FE7-2522-484E-9AA2-C17BE842E45D}"/>
              </a:ext>
            </a:extLst>
          </p:cNvPr>
          <p:cNvPicPr>
            <a:picLocks noChangeAspect="1"/>
          </p:cNvPicPr>
          <p:nvPr/>
        </p:nvPicPr>
        <p:blipFill>
          <a:blip r:embed="rId2"/>
          <a:stretch>
            <a:fillRect/>
          </a:stretch>
        </p:blipFill>
        <p:spPr>
          <a:xfrm>
            <a:off x="9575456" y="245076"/>
            <a:ext cx="2185087" cy="2224816"/>
          </a:xfrm>
          <a:prstGeom prst="rect">
            <a:avLst/>
          </a:prstGeom>
        </p:spPr>
      </p:pic>
      <p:sp>
        <p:nvSpPr>
          <p:cNvPr id="4" name="TextBox 3"/>
          <p:cNvSpPr txBox="1"/>
          <p:nvPr/>
        </p:nvSpPr>
        <p:spPr>
          <a:xfrm>
            <a:off x="140677" y="478302"/>
            <a:ext cx="8947052" cy="1107996"/>
          </a:xfrm>
          <a:prstGeom prst="rect">
            <a:avLst/>
          </a:prstGeom>
          <a:noFill/>
        </p:spPr>
        <p:txBody>
          <a:bodyPr wrap="square" rtlCol="0">
            <a:spAutoFit/>
          </a:bodyPr>
          <a:lstStyle/>
          <a:p>
            <a:pPr algn="ctr"/>
            <a:r>
              <a:rPr lang="en-US" sz="6600" dirty="0">
                <a:solidFill>
                  <a:schemeClr val="accent4">
                    <a:lumMod val="60000"/>
                    <a:lumOff val="40000"/>
                  </a:schemeClr>
                </a:solidFill>
                <a:latin typeface="Gloucester MT Extra Condensed" panose="02030808020601010101" pitchFamily="18" charset="0"/>
              </a:rPr>
              <a:t>How does the two year course work?</a:t>
            </a:r>
            <a:endParaRPr lang="en-GB" sz="6600" dirty="0">
              <a:solidFill>
                <a:schemeClr val="accent4">
                  <a:lumMod val="60000"/>
                  <a:lumOff val="40000"/>
                </a:schemeClr>
              </a:solidFill>
              <a:latin typeface="Gloucester MT Extra Condensed" panose="02030808020601010101" pitchFamily="18" charset="0"/>
            </a:endParaRPr>
          </a:p>
        </p:txBody>
      </p:sp>
    </p:spTree>
    <p:extLst>
      <p:ext uri="{BB962C8B-B14F-4D97-AF65-F5344CB8AC3E}">
        <p14:creationId xmlns:p14="http://schemas.microsoft.com/office/powerpoint/2010/main" val="5072233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anim calcmode="lin" valueType="num">
                                      <p:cBhvr>
                                        <p:cTn id="8" dur="1250" fill="hold"/>
                                        <p:tgtEl>
                                          <p:spTgt spid="10"/>
                                        </p:tgtEl>
                                        <p:attrNameLst>
                                          <p:attrName>ppt_x</p:attrName>
                                        </p:attrNameLst>
                                      </p:cBhvr>
                                      <p:tavLst>
                                        <p:tav tm="0">
                                          <p:val>
                                            <p:strVal val="#ppt_x"/>
                                          </p:val>
                                        </p:tav>
                                        <p:tav tm="100000">
                                          <p:val>
                                            <p:strVal val="#ppt_x"/>
                                          </p:val>
                                        </p:tav>
                                      </p:tavLst>
                                    </p:anim>
                                    <p:anim calcmode="lin" valueType="num">
                                      <p:cBhvr>
                                        <p:cTn id="9"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250"/>
                                        <p:tgtEl>
                                          <p:spTgt spid="11"/>
                                        </p:tgtEl>
                                      </p:cBhvr>
                                    </p:animEffect>
                                    <p:anim calcmode="lin" valueType="num">
                                      <p:cBhvr>
                                        <p:cTn id="15" dur="1250" fill="hold"/>
                                        <p:tgtEl>
                                          <p:spTgt spid="11"/>
                                        </p:tgtEl>
                                        <p:attrNameLst>
                                          <p:attrName>ppt_x</p:attrName>
                                        </p:attrNameLst>
                                      </p:cBhvr>
                                      <p:tavLst>
                                        <p:tav tm="0">
                                          <p:val>
                                            <p:strVal val="#ppt_x"/>
                                          </p:val>
                                        </p:tav>
                                        <p:tav tm="100000">
                                          <p:val>
                                            <p:strVal val="#ppt_x"/>
                                          </p:val>
                                        </p:tav>
                                      </p:tavLst>
                                    </p:anim>
                                    <p:anim calcmode="lin" valueType="num">
                                      <p:cBhvr>
                                        <p:cTn id="16" dur="1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4F8FE7-2522-484E-9AA2-C17BE842E45D}"/>
              </a:ext>
            </a:extLst>
          </p:cNvPr>
          <p:cNvPicPr>
            <a:picLocks noChangeAspect="1"/>
          </p:cNvPicPr>
          <p:nvPr/>
        </p:nvPicPr>
        <p:blipFill>
          <a:blip r:embed="rId2"/>
          <a:stretch>
            <a:fillRect/>
          </a:stretch>
        </p:blipFill>
        <p:spPr>
          <a:xfrm>
            <a:off x="9575456" y="245076"/>
            <a:ext cx="2185087" cy="2224816"/>
          </a:xfrm>
          <a:prstGeom prst="rect">
            <a:avLst/>
          </a:prstGeom>
        </p:spPr>
      </p:pic>
      <p:sp>
        <p:nvSpPr>
          <p:cNvPr id="9" name="Title 1">
            <a:extLst>
              <a:ext uri="{FF2B5EF4-FFF2-40B4-BE49-F238E27FC236}">
                <a16:creationId xmlns:a16="http://schemas.microsoft.com/office/drawing/2014/main" id="{0D128B10-F6A4-C943-B331-E63CF5F37830}"/>
              </a:ext>
            </a:extLst>
          </p:cNvPr>
          <p:cNvSpPr txBox="1">
            <a:spLocks/>
          </p:cNvSpPr>
          <p:nvPr/>
        </p:nvSpPr>
        <p:spPr>
          <a:xfrm>
            <a:off x="431457" y="245076"/>
            <a:ext cx="8443783" cy="1140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solidFill>
                  <a:srgbClr val="FCDE79"/>
                </a:solidFill>
                <a:latin typeface="Gloucester MT Extra Condensed" panose="02030808020601010101" pitchFamily="18" charset="77"/>
              </a:rPr>
              <a:t>         How will you be assessed?</a:t>
            </a:r>
          </a:p>
        </p:txBody>
      </p:sp>
      <p:sp>
        <p:nvSpPr>
          <p:cNvPr id="2" name="TextBox 1"/>
          <p:cNvSpPr txBox="1"/>
          <p:nvPr/>
        </p:nvSpPr>
        <p:spPr>
          <a:xfrm>
            <a:off x="0" y="1645920"/>
            <a:ext cx="9575456" cy="5016758"/>
          </a:xfrm>
          <a:prstGeom prst="rect">
            <a:avLst/>
          </a:prstGeom>
          <a:solidFill>
            <a:srgbClr val="FFFF00"/>
          </a:solidFill>
        </p:spPr>
        <p:txBody>
          <a:bodyPr wrap="square" rtlCol="0">
            <a:spAutoFit/>
          </a:bodyPr>
          <a:lstStyle/>
          <a:p>
            <a:r>
              <a:rPr lang="en-US" sz="3200" dirty="0">
                <a:latin typeface="Gloucester MT Extra Condensed" panose="02030808020601010101" pitchFamily="18" charset="0"/>
              </a:rPr>
              <a:t>There are two assessment objectives (AOs) in the AQA A Level Philosophy course</a:t>
            </a:r>
          </a:p>
          <a:p>
            <a:endParaRPr lang="en-US" sz="3200" dirty="0">
              <a:latin typeface="Gloucester MT Extra Condensed" panose="02030808020601010101" pitchFamily="18" charset="0"/>
            </a:endParaRPr>
          </a:p>
          <a:p>
            <a:r>
              <a:rPr lang="en-US" sz="3200" i="1" u="sng" dirty="0">
                <a:latin typeface="Gloucester MT Extra Condensed" panose="02030808020601010101" pitchFamily="18" charset="0"/>
              </a:rPr>
              <a:t>AO1: </a:t>
            </a:r>
            <a:r>
              <a:rPr lang="en-US" sz="3200" dirty="0">
                <a:latin typeface="Gloucester MT Extra Condensed" panose="02030808020601010101" pitchFamily="18" charset="0"/>
              </a:rPr>
              <a:t>How well you are able to show your understanding of the topic, ideas, methods and arguments and your ability to </a:t>
            </a:r>
            <a:r>
              <a:rPr lang="en-US" sz="3200" dirty="0" err="1">
                <a:latin typeface="Gloucester MT Extra Condensed" panose="02030808020601010101" pitchFamily="18" charset="0"/>
              </a:rPr>
              <a:t>analyse</a:t>
            </a:r>
            <a:r>
              <a:rPr lang="en-US" sz="3200" dirty="0">
                <a:latin typeface="Gloucester MT Extra Condensed" panose="02030808020601010101" pitchFamily="18" charset="0"/>
              </a:rPr>
              <a:t> and explain them by identifying the key ideas and showing how they fir together.</a:t>
            </a:r>
          </a:p>
          <a:p>
            <a:endParaRPr lang="en-US" sz="3200" i="1" dirty="0">
              <a:latin typeface="Gloucester MT Extra Condensed" panose="02030808020601010101" pitchFamily="18" charset="0"/>
            </a:endParaRPr>
          </a:p>
          <a:p>
            <a:r>
              <a:rPr lang="en-US" sz="3200" b="1" i="1" u="sng" dirty="0">
                <a:latin typeface="Gloucester MT Extra Condensed" panose="02030808020601010101" pitchFamily="18" charset="0"/>
              </a:rPr>
              <a:t>AO2: </a:t>
            </a:r>
            <a:r>
              <a:rPr lang="en-US" sz="3200" dirty="0">
                <a:latin typeface="Gloucester MT Extra Condensed" panose="02030808020601010101" pitchFamily="18" charset="0"/>
              </a:rPr>
              <a:t>Tests your capacity to </a:t>
            </a:r>
            <a:r>
              <a:rPr lang="en-US" sz="3200" dirty="0" err="1">
                <a:latin typeface="Gloucester MT Extra Condensed" panose="02030808020601010101" pitchFamily="18" charset="0"/>
              </a:rPr>
              <a:t>analyse</a:t>
            </a:r>
            <a:r>
              <a:rPr lang="en-US" sz="3200" dirty="0">
                <a:latin typeface="Gloucester MT Extra Condensed" panose="02030808020601010101" pitchFamily="18" charset="0"/>
              </a:rPr>
              <a:t> philosophical positions, theories and arguments in order that you may evaluate how strong they are by exploring the quality of the reasoning, considering their implications and exploring objections and counter arguments.</a:t>
            </a:r>
            <a:endParaRPr lang="en-GB" sz="3200" i="1" dirty="0">
              <a:latin typeface="Gloucester MT Extra Condensed" panose="02030808020601010101" pitchFamily="18" charset="0"/>
            </a:endParaRPr>
          </a:p>
        </p:txBody>
      </p:sp>
    </p:spTree>
    <p:extLst>
      <p:ext uri="{BB962C8B-B14F-4D97-AF65-F5344CB8AC3E}">
        <p14:creationId xmlns:p14="http://schemas.microsoft.com/office/powerpoint/2010/main" val="698847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4F8FE7-2522-484E-9AA2-C17BE842E45D}"/>
              </a:ext>
            </a:extLst>
          </p:cNvPr>
          <p:cNvPicPr>
            <a:picLocks noChangeAspect="1"/>
          </p:cNvPicPr>
          <p:nvPr/>
        </p:nvPicPr>
        <p:blipFill>
          <a:blip r:embed="rId2"/>
          <a:stretch>
            <a:fillRect/>
          </a:stretch>
        </p:blipFill>
        <p:spPr>
          <a:xfrm>
            <a:off x="9575456" y="245076"/>
            <a:ext cx="2185087" cy="2224816"/>
          </a:xfrm>
          <a:prstGeom prst="rect">
            <a:avLst/>
          </a:prstGeom>
        </p:spPr>
      </p:pic>
      <p:sp>
        <p:nvSpPr>
          <p:cNvPr id="9" name="Title 1">
            <a:extLst>
              <a:ext uri="{FF2B5EF4-FFF2-40B4-BE49-F238E27FC236}">
                <a16:creationId xmlns:a16="http://schemas.microsoft.com/office/drawing/2014/main" id="{0D128B10-F6A4-C943-B331-E63CF5F37830}"/>
              </a:ext>
            </a:extLst>
          </p:cNvPr>
          <p:cNvSpPr txBox="1">
            <a:spLocks/>
          </p:cNvSpPr>
          <p:nvPr/>
        </p:nvSpPr>
        <p:spPr>
          <a:xfrm>
            <a:off x="431457" y="245076"/>
            <a:ext cx="8443783" cy="1140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solidFill>
                  <a:srgbClr val="FCDE79"/>
                </a:solidFill>
                <a:latin typeface="Gloucester MT Extra Condensed" panose="02030808020601010101" pitchFamily="18" charset="77"/>
              </a:rPr>
              <a:t>What does an exam question look like?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51396">
            <a:off x="759470" y="-543424"/>
            <a:ext cx="6235237" cy="841381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50974">
            <a:off x="1629882" y="646680"/>
            <a:ext cx="10611742" cy="526293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8776" y="1045529"/>
            <a:ext cx="6501096" cy="5755069"/>
          </a:xfrm>
          <a:prstGeom prst="rect">
            <a:avLst/>
          </a:prstGeom>
        </p:spPr>
      </p:pic>
    </p:spTree>
    <p:extLst>
      <p:ext uri="{BB962C8B-B14F-4D97-AF65-F5344CB8AC3E}">
        <p14:creationId xmlns:p14="http://schemas.microsoft.com/office/powerpoint/2010/main" val="12834110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431457" y="245076"/>
            <a:ext cx="8443783" cy="1140379"/>
          </a:xfrm>
        </p:spPr>
        <p:txBody>
          <a:bodyPr>
            <a:noAutofit/>
          </a:bodyPr>
          <a:lstStyle/>
          <a:p>
            <a:pPr algn="l"/>
            <a:r>
              <a:rPr lang="en-US" dirty="0">
                <a:solidFill>
                  <a:srgbClr val="FCDE79"/>
                </a:solidFill>
                <a:latin typeface="Gloucester MT Extra Condensed" panose="02030808020601010101" pitchFamily="18" charset="77"/>
              </a:rPr>
              <a:t>What does a typical lesson look like?</a:t>
            </a:r>
          </a:p>
        </p:txBody>
      </p:sp>
      <p:pic>
        <p:nvPicPr>
          <p:cNvPr id="6" name="Picture 5">
            <a:extLst>
              <a:ext uri="{FF2B5EF4-FFF2-40B4-BE49-F238E27FC236}">
                <a16:creationId xmlns:a16="http://schemas.microsoft.com/office/drawing/2014/main" id="{254F8FE7-2522-484E-9AA2-C17BE842E45D}"/>
              </a:ext>
            </a:extLst>
          </p:cNvPr>
          <p:cNvPicPr>
            <a:picLocks noChangeAspect="1"/>
          </p:cNvPicPr>
          <p:nvPr/>
        </p:nvPicPr>
        <p:blipFill>
          <a:blip r:embed="rId2"/>
          <a:stretch>
            <a:fillRect/>
          </a:stretch>
        </p:blipFill>
        <p:spPr>
          <a:xfrm>
            <a:off x="9575456" y="245076"/>
            <a:ext cx="2185087" cy="2224816"/>
          </a:xfrm>
          <a:prstGeom prst="rect">
            <a:avLst/>
          </a:prstGeom>
        </p:spPr>
      </p:pic>
      <p:sp>
        <p:nvSpPr>
          <p:cNvPr id="5" name="Subtitle 4"/>
          <p:cNvSpPr txBox="1">
            <a:spLocks noGrp="1"/>
          </p:cNvSpPr>
          <p:nvPr>
            <p:ph type="subTitle" idx="1"/>
          </p:nvPr>
        </p:nvSpPr>
        <p:spPr>
          <a:xfrm>
            <a:off x="577850" y="2469892"/>
            <a:ext cx="11614150" cy="4344779"/>
          </a:xfrm>
          <a:prstGeom prst="rect">
            <a:avLst/>
          </a:prstGeom>
          <a:noFill/>
        </p:spPr>
        <p:txBody>
          <a:bodyPr wrap="square" rtlCol="0">
            <a:spAutoFit/>
          </a:bodyPr>
          <a:lstStyle/>
          <a:p>
            <a:pPr marL="571500" indent="-571500" algn="l">
              <a:buFont typeface="Arial" panose="020B0604020202020204" pitchFamily="34" charset="0"/>
              <a:buChar char="•"/>
            </a:pPr>
            <a:r>
              <a:rPr lang="en-GB" sz="5400" b="1" dirty="0">
                <a:latin typeface="Gloucester MT Extra Condensed" panose="02030808020601010101" pitchFamily="18" charset="0"/>
                <a:ea typeface="Tahoma" panose="020B0604030504040204" pitchFamily="34" charset="0"/>
                <a:cs typeface="Tahoma" panose="020B0604030504040204" pitchFamily="34" charset="0"/>
              </a:rPr>
              <a:t>Listening to different ways of thinking</a:t>
            </a:r>
          </a:p>
          <a:p>
            <a:pPr marL="571500" indent="-571500" algn="l">
              <a:buFont typeface="Arial" panose="020B0604020202020204" pitchFamily="34" charset="0"/>
              <a:buChar char="•"/>
            </a:pPr>
            <a:r>
              <a:rPr lang="en-GB" sz="5400" b="1" dirty="0">
                <a:latin typeface="Gloucester MT Extra Condensed" panose="02030808020601010101" pitchFamily="18" charset="0"/>
                <a:ea typeface="Tahoma" panose="020B0604030504040204" pitchFamily="34" charset="0"/>
                <a:cs typeface="Tahoma" panose="020B0604030504040204" pitchFamily="34" charset="0"/>
              </a:rPr>
              <a:t>Being open minded</a:t>
            </a:r>
          </a:p>
          <a:p>
            <a:pPr marL="571500" indent="-571500" algn="l">
              <a:buFont typeface="Arial" panose="020B0604020202020204" pitchFamily="34" charset="0"/>
              <a:buChar char="•"/>
            </a:pPr>
            <a:r>
              <a:rPr lang="en-GB" sz="5400" b="1" dirty="0">
                <a:latin typeface="Gloucester MT Extra Condensed" panose="02030808020601010101" pitchFamily="18" charset="0"/>
                <a:ea typeface="Tahoma" panose="020B0604030504040204" pitchFamily="34" charset="0"/>
                <a:cs typeface="Tahoma" panose="020B0604030504040204" pitchFamily="34" charset="0"/>
              </a:rPr>
              <a:t>Weighing up arguments</a:t>
            </a:r>
          </a:p>
          <a:p>
            <a:pPr marL="571500" indent="-571500" algn="l">
              <a:buFont typeface="Arial" panose="020B0604020202020204" pitchFamily="34" charset="0"/>
              <a:buChar char="•"/>
            </a:pPr>
            <a:r>
              <a:rPr lang="en-GB" sz="5400" b="1" dirty="0">
                <a:latin typeface="Gloucester MT Extra Condensed" panose="02030808020601010101" pitchFamily="18" charset="0"/>
                <a:ea typeface="Tahoma" panose="020B0604030504040204" pitchFamily="34" charset="0"/>
                <a:cs typeface="Tahoma" panose="020B0604030504040204" pitchFamily="34" charset="0"/>
              </a:rPr>
              <a:t>Expressing &amp; generating ideas</a:t>
            </a:r>
          </a:p>
          <a:p>
            <a:pPr marL="571500" indent="-571500" algn="l">
              <a:buFont typeface="Arial" panose="020B0604020202020204" pitchFamily="34" charset="0"/>
              <a:buChar char="•"/>
            </a:pPr>
            <a:r>
              <a:rPr lang="en-GB" sz="5400" b="1" dirty="0">
                <a:latin typeface="Gloucester MT Extra Condensed" panose="02030808020601010101" pitchFamily="18" charset="0"/>
                <a:ea typeface="Tahoma" panose="020B0604030504040204" pitchFamily="34" charset="0"/>
                <a:cs typeface="Tahoma" panose="020B0604030504040204" pitchFamily="34" charset="0"/>
              </a:rPr>
              <a:t>Considering &amp; understanding others’ perspectives</a:t>
            </a:r>
          </a:p>
        </p:txBody>
      </p:sp>
    </p:spTree>
    <p:extLst>
      <p:ext uri="{BB962C8B-B14F-4D97-AF65-F5344CB8AC3E}">
        <p14:creationId xmlns:p14="http://schemas.microsoft.com/office/powerpoint/2010/main" val="8681187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431458" y="245076"/>
            <a:ext cx="8815514" cy="1375805"/>
          </a:xfrm>
        </p:spPr>
        <p:txBody>
          <a:bodyPr>
            <a:normAutofit/>
          </a:bodyPr>
          <a:lstStyle/>
          <a:p>
            <a:pPr algn="l"/>
            <a:r>
              <a:rPr lang="en-US" sz="8800" dirty="0">
                <a:solidFill>
                  <a:srgbClr val="FCDE79"/>
                </a:solidFill>
                <a:latin typeface="Gloucester MT Extra Condensed" panose="02030808020601010101" pitchFamily="18" charset="77"/>
              </a:rPr>
              <a:t>What can I do in the future?</a:t>
            </a:r>
          </a:p>
        </p:txBody>
      </p:sp>
      <p:sp>
        <p:nvSpPr>
          <p:cNvPr id="3" name="Subtitle 2">
            <a:extLst>
              <a:ext uri="{FF2B5EF4-FFF2-40B4-BE49-F238E27FC236}">
                <a16:creationId xmlns:a16="http://schemas.microsoft.com/office/drawing/2014/main" id="{D76028A9-4D10-0446-B790-3FD31DEC4CE2}"/>
              </a:ext>
            </a:extLst>
          </p:cNvPr>
          <p:cNvSpPr>
            <a:spLocks noGrp="1"/>
          </p:cNvSpPr>
          <p:nvPr>
            <p:ph type="subTitle" idx="1"/>
          </p:nvPr>
        </p:nvSpPr>
        <p:spPr>
          <a:xfrm>
            <a:off x="247134" y="1923394"/>
            <a:ext cx="11615351" cy="4689530"/>
          </a:xfrm>
        </p:spPr>
        <p:txBody>
          <a:bodyPr>
            <a:noAutofit/>
          </a:bodyPr>
          <a:lstStyle/>
          <a:p>
            <a:pPr algn="l"/>
            <a:r>
              <a:rPr lang="en-US" sz="4300" dirty="0">
                <a:solidFill>
                  <a:srgbClr val="FCDE79"/>
                </a:solidFill>
                <a:latin typeface="Gloucester MT Extra Condensed" panose="02030808020601010101" pitchFamily="18" charset="0"/>
              </a:rPr>
              <a:t>University courses that can require Philosophy are:</a:t>
            </a:r>
          </a:p>
          <a:p>
            <a:endParaRPr lang="en-US" sz="2000" dirty="0">
              <a:solidFill>
                <a:srgbClr val="FCDE79"/>
              </a:solidFill>
              <a:latin typeface="Gloucester MT Extra Condensed" panose="02030808020601010101" pitchFamily="18" charset="0"/>
            </a:endParaRPr>
          </a:p>
          <a:p>
            <a:pPr algn="l"/>
            <a:r>
              <a:rPr lang="en-US" sz="4300" dirty="0">
                <a:latin typeface="Gloucester MT Extra Condensed" panose="02030808020601010101" pitchFamily="18" charset="0"/>
              </a:rPr>
              <a:t>	A. Law</a:t>
            </a:r>
          </a:p>
          <a:p>
            <a:pPr algn="l"/>
            <a:r>
              <a:rPr lang="en-US" sz="4300" dirty="0">
                <a:latin typeface="Gloucester MT Extra Condensed" panose="02030808020601010101" pitchFamily="18" charset="0"/>
              </a:rPr>
              <a:t>		B. Journalism</a:t>
            </a:r>
          </a:p>
          <a:p>
            <a:pPr algn="l"/>
            <a:r>
              <a:rPr lang="en-US" sz="4300" dirty="0">
                <a:latin typeface="Gloucester MT Extra Condensed" panose="02030808020601010101" pitchFamily="18" charset="0"/>
              </a:rPr>
              <a:t>			C. Philosophy, politics and economics</a:t>
            </a:r>
          </a:p>
          <a:p>
            <a:pPr algn="l"/>
            <a:r>
              <a:rPr lang="en-US" sz="4300" dirty="0">
                <a:latin typeface="Gloucester MT Extra Condensed" panose="02030808020601010101" pitchFamily="18" charset="0"/>
              </a:rPr>
              <a:t>				D. English</a:t>
            </a:r>
          </a:p>
          <a:p>
            <a:pPr algn="l"/>
            <a:r>
              <a:rPr lang="en-US" sz="4300" dirty="0">
                <a:latin typeface="Gloucester MT Extra Condensed" panose="02030808020601010101" pitchFamily="18" charset="0"/>
              </a:rPr>
              <a:t>					E. Teaching</a:t>
            </a:r>
          </a:p>
        </p:txBody>
      </p:sp>
      <p:pic>
        <p:nvPicPr>
          <p:cNvPr id="6" name="Picture 5">
            <a:extLst>
              <a:ext uri="{FF2B5EF4-FFF2-40B4-BE49-F238E27FC236}">
                <a16:creationId xmlns:a16="http://schemas.microsoft.com/office/drawing/2014/main" id="{254F8FE7-2522-484E-9AA2-C17BE842E45D}"/>
              </a:ext>
            </a:extLst>
          </p:cNvPr>
          <p:cNvPicPr>
            <a:picLocks noChangeAspect="1"/>
          </p:cNvPicPr>
          <p:nvPr/>
        </p:nvPicPr>
        <p:blipFill>
          <a:blip r:embed="rId2"/>
          <a:stretch>
            <a:fillRect/>
          </a:stretch>
        </p:blipFill>
        <p:spPr>
          <a:xfrm>
            <a:off x="9575456" y="245076"/>
            <a:ext cx="2185087" cy="2224816"/>
          </a:xfrm>
          <a:prstGeom prst="rect">
            <a:avLst/>
          </a:prstGeom>
        </p:spPr>
      </p:pic>
    </p:spTree>
    <p:extLst>
      <p:ext uri="{BB962C8B-B14F-4D97-AF65-F5344CB8AC3E}">
        <p14:creationId xmlns:p14="http://schemas.microsoft.com/office/powerpoint/2010/main" val="34819226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803188" y="245076"/>
            <a:ext cx="8443783" cy="1375805"/>
          </a:xfrm>
        </p:spPr>
        <p:txBody>
          <a:bodyPr>
            <a:normAutofit/>
          </a:bodyPr>
          <a:lstStyle/>
          <a:p>
            <a:pPr algn="l"/>
            <a:r>
              <a:rPr lang="en-US" sz="8800" dirty="0">
                <a:solidFill>
                  <a:srgbClr val="FCDE79"/>
                </a:solidFill>
                <a:latin typeface="Gloucester MT Extra Condensed" panose="02030808020601010101" pitchFamily="18" charset="77"/>
              </a:rPr>
              <a:t>What do the students say?</a:t>
            </a:r>
          </a:p>
        </p:txBody>
      </p:sp>
      <p:sp>
        <p:nvSpPr>
          <p:cNvPr id="3" name="Subtitle 2">
            <a:extLst>
              <a:ext uri="{FF2B5EF4-FFF2-40B4-BE49-F238E27FC236}">
                <a16:creationId xmlns:a16="http://schemas.microsoft.com/office/drawing/2014/main" id="{D76028A9-4D10-0446-B790-3FD31DEC4CE2}"/>
              </a:ext>
            </a:extLst>
          </p:cNvPr>
          <p:cNvSpPr>
            <a:spLocks noGrp="1"/>
          </p:cNvSpPr>
          <p:nvPr>
            <p:ph type="subTitle" idx="1"/>
          </p:nvPr>
        </p:nvSpPr>
        <p:spPr>
          <a:xfrm>
            <a:off x="247134" y="2550299"/>
            <a:ext cx="11615351" cy="1222916"/>
          </a:xfrm>
        </p:spPr>
        <p:txBody>
          <a:bodyPr>
            <a:noAutofit/>
          </a:bodyPr>
          <a:lstStyle/>
          <a:p>
            <a:pPr algn="l"/>
            <a:r>
              <a:rPr lang="en-US" sz="5400" dirty="0">
                <a:solidFill>
                  <a:srgbClr val="FCDE79"/>
                </a:solidFill>
                <a:latin typeface="Gloucester MT Extra Condensed" panose="02030808020601010101" pitchFamily="18" charset="0"/>
              </a:rPr>
              <a:t>Meet Charlotte Berry who is currently studying Philosophy</a:t>
            </a:r>
            <a:r>
              <a:rPr lang="en-US" sz="6600" dirty="0">
                <a:solidFill>
                  <a:srgbClr val="FCDE79"/>
                </a:solidFill>
                <a:latin typeface="Gloucester MT Extra Condensed" panose="02030808020601010101" pitchFamily="18" charset="0"/>
              </a:rPr>
              <a:t>.         </a:t>
            </a:r>
            <a:endParaRPr lang="en-US" sz="6000" dirty="0">
              <a:solidFill>
                <a:srgbClr val="FCDE79"/>
              </a:solidFill>
              <a:latin typeface="Gloucester MT Extra Condensed" panose="02030808020601010101" pitchFamily="18" charset="0"/>
            </a:endParaRPr>
          </a:p>
        </p:txBody>
      </p:sp>
      <p:pic>
        <p:nvPicPr>
          <p:cNvPr id="6" name="Picture 5">
            <a:extLst>
              <a:ext uri="{FF2B5EF4-FFF2-40B4-BE49-F238E27FC236}">
                <a16:creationId xmlns:a16="http://schemas.microsoft.com/office/drawing/2014/main" id="{254F8FE7-2522-484E-9AA2-C17BE842E45D}"/>
              </a:ext>
            </a:extLst>
          </p:cNvPr>
          <p:cNvPicPr>
            <a:picLocks noChangeAspect="1"/>
          </p:cNvPicPr>
          <p:nvPr/>
        </p:nvPicPr>
        <p:blipFill>
          <a:blip r:embed="rId4"/>
          <a:stretch>
            <a:fillRect/>
          </a:stretch>
        </p:blipFill>
        <p:spPr>
          <a:xfrm>
            <a:off x="9575456" y="245076"/>
            <a:ext cx="2185087" cy="2224816"/>
          </a:xfrm>
          <a:prstGeom prst="rect">
            <a:avLst/>
          </a:prstGeom>
        </p:spPr>
      </p:pic>
      <p:pic>
        <p:nvPicPr>
          <p:cNvPr id="4" name="Picture 3"/>
          <p:cNvPicPr>
            <a:picLocks noChangeAspect="1"/>
          </p:cNvPicPr>
          <p:nvPr/>
        </p:nvPicPr>
        <p:blipFill>
          <a:blip r:embed="rId5"/>
          <a:stretch>
            <a:fillRect/>
          </a:stretch>
        </p:blipFill>
        <p:spPr>
          <a:xfrm>
            <a:off x="8347754" y="4348302"/>
            <a:ext cx="3412789" cy="2300757"/>
          </a:xfrm>
          <a:prstGeom prst="rect">
            <a:avLst/>
          </a:prstGeom>
        </p:spPr>
      </p:pic>
      <p:pic>
        <p:nvPicPr>
          <p:cNvPr id="5" name="Picture 4"/>
          <p:cNvPicPr>
            <a:picLocks noChangeAspect="1"/>
          </p:cNvPicPr>
          <p:nvPr/>
        </p:nvPicPr>
        <p:blipFill>
          <a:blip r:embed="rId6"/>
          <a:stretch>
            <a:fillRect/>
          </a:stretch>
        </p:blipFill>
        <p:spPr>
          <a:xfrm>
            <a:off x="247134" y="4702633"/>
            <a:ext cx="2186577" cy="2174496"/>
          </a:xfrm>
          <a:prstGeom prst="rect">
            <a:avLst/>
          </a:prstGeom>
        </p:spPr>
      </p:pic>
      <p:pic>
        <p:nvPicPr>
          <p:cNvPr id="8" name="Philosophy 1">
            <a:hlinkClick r:id="" action="ppaction://media"/>
            <a:extLst>
              <a:ext uri="{FF2B5EF4-FFF2-40B4-BE49-F238E27FC236}">
                <a16:creationId xmlns:a16="http://schemas.microsoft.com/office/drawing/2014/main" id="{30EF1950-5484-4A7B-8F74-8BCA88225BF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615070" y="3481931"/>
            <a:ext cx="5551325" cy="3122620"/>
          </a:xfrm>
          <a:prstGeom prst="rect">
            <a:avLst/>
          </a:prstGeom>
        </p:spPr>
      </p:pic>
    </p:spTree>
    <p:extLst>
      <p:ext uri="{BB962C8B-B14F-4D97-AF65-F5344CB8AC3E}">
        <p14:creationId xmlns:p14="http://schemas.microsoft.com/office/powerpoint/2010/main" val="25817239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1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1067</TotalTime>
  <Words>403</Words>
  <Application>Microsoft Office PowerPoint</Application>
  <PresentationFormat>Widescreen</PresentationFormat>
  <Paragraphs>76</Paragraphs>
  <Slides>12</Slides>
  <Notes>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Arial</vt:lpstr>
      <vt:lpstr>Bodoni MT</vt:lpstr>
      <vt:lpstr>Calibri</vt:lpstr>
      <vt:lpstr>Calibri Light</vt:lpstr>
      <vt:lpstr>Comic Sans MS</vt:lpstr>
      <vt:lpstr>Gill Sans MT</vt:lpstr>
      <vt:lpstr>Gloucester MT Extra Condensed</vt:lpstr>
      <vt:lpstr>Lucida Handwriting</vt:lpstr>
      <vt:lpstr>MV Boli</vt:lpstr>
      <vt:lpstr>Poor Richard</vt:lpstr>
      <vt:lpstr>Tahoma</vt:lpstr>
      <vt:lpstr>Wingdings</vt:lpstr>
      <vt:lpstr>Office Theme</vt:lpstr>
      <vt:lpstr>Welcome</vt:lpstr>
      <vt:lpstr>Meet the team:</vt:lpstr>
      <vt:lpstr>About the Course:</vt:lpstr>
      <vt:lpstr>PowerPoint Presentation</vt:lpstr>
      <vt:lpstr>PowerPoint Presentation</vt:lpstr>
      <vt:lpstr>PowerPoint Presentation</vt:lpstr>
      <vt:lpstr>What does a typical lesson look like?</vt:lpstr>
      <vt:lpstr>What can I do in the future?</vt:lpstr>
      <vt:lpstr>What do the students say?</vt:lpstr>
      <vt:lpstr>Final thoughts….</vt:lpstr>
      <vt:lpstr>Any questions?</vt:lpstr>
      <vt:lpstr>Good Luck with the transition work,     see you in September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Jones</dc:creator>
  <cp:lastModifiedBy>Yolande FRACKIEWICZ</cp:lastModifiedBy>
  <cp:revision>48</cp:revision>
  <dcterms:created xsi:type="dcterms:W3CDTF">2020-05-31T11:14:02Z</dcterms:created>
  <dcterms:modified xsi:type="dcterms:W3CDTF">2020-09-29T10:47:06Z</dcterms:modified>
</cp:coreProperties>
</file>