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01" r:id="rId1"/>
    <p:sldMasterId id="2147483813" r:id="rId2"/>
    <p:sldMasterId id="2147483825" r:id="rId3"/>
    <p:sldMasterId id="2147483837" r:id="rId4"/>
  </p:sldMasterIdLst>
  <p:notesMasterIdLst>
    <p:notesMasterId r:id="rId26"/>
  </p:notesMasterIdLst>
  <p:sldIdLst>
    <p:sldId id="256" r:id="rId5"/>
    <p:sldId id="257" r:id="rId6"/>
    <p:sldId id="258" r:id="rId7"/>
    <p:sldId id="263" r:id="rId8"/>
    <p:sldId id="264" r:id="rId9"/>
    <p:sldId id="259" r:id="rId10"/>
    <p:sldId id="265" r:id="rId11"/>
    <p:sldId id="260" r:id="rId12"/>
    <p:sldId id="266" r:id="rId13"/>
    <p:sldId id="267" r:id="rId14"/>
    <p:sldId id="272" r:id="rId15"/>
    <p:sldId id="268" r:id="rId16"/>
    <p:sldId id="269" r:id="rId17"/>
    <p:sldId id="270" r:id="rId18"/>
    <p:sldId id="271" r:id="rId19"/>
    <p:sldId id="273" r:id="rId20"/>
    <p:sldId id="274" r:id="rId21"/>
    <p:sldId id="275" r:id="rId22"/>
    <p:sldId id="276" r:id="rId23"/>
    <p:sldId id="262" r:id="rId24"/>
    <p:sldId id="261" r:id="rId2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D455B"/>
    <a:srgbClr val="FCDE79"/>
    <a:srgbClr val="606D9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1838" autoAdjust="0"/>
    <p:restoredTop sz="94694"/>
  </p:normalViewPr>
  <p:slideViewPr>
    <p:cSldViewPr snapToGrid="0" snapToObjects="1">
      <p:cViewPr varScale="1">
        <p:scale>
          <a:sx n="86" d="100"/>
          <a:sy n="86" d="100"/>
        </p:scale>
        <p:origin x="96" y="45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B65A0C8-084F-2B4D-8A73-15EA68B91871}" type="datetimeFigureOut">
              <a:rPr lang="en-US" smtClean="0"/>
              <a:t>10/2/2020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62F61B4-2E0F-894E-8749-EDE23C7F1ECC}" type="slidenum">
              <a:rPr lang="en-US" smtClean="0"/>
              <a:t>‹#›</a:t>
            </a:fld>
            <a:endParaRPr lang="en-US"/>
          </a:p>
        </p:txBody>
      </p:sp>
    </p:spTree>
    <p:extLst>
      <p:ext uri="{BB962C8B-B14F-4D97-AF65-F5344CB8AC3E}">
        <p14:creationId xmlns:p14="http://schemas.microsoft.com/office/powerpoint/2010/main" val="7457748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62F61B4-2E0F-894E-8749-EDE23C7F1ECC}" type="slidenum">
              <a:rPr lang="en-US" smtClean="0"/>
              <a:t>2</a:t>
            </a:fld>
            <a:endParaRPr lang="en-US"/>
          </a:p>
        </p:txBody>
      </p:sp>
    </p:spTree>
    <p:extLst>
      <p:ext uri="{BB962C8B-B14F-4D97-AF65-F5344CB8AC3E}">
        <p14:creationId xmlns:p14="http://schemas.microsoft.com/office/powerpoint/2010/main" val="19757090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12D484F0-0711-E546-BB63-250A79232D3A}"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28276532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484F0-0711-E546-BB63-250A79232D3A}"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11329970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484F0-0711-E546-BB63-250A79232D3A}"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251155693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82183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14586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9587131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80964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5753590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9313004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6387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081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2D484F0-0711-E546-BB63-250A79232D3A}"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34592550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59591698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18454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34873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727077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80577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3725610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5929905"/>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457138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183333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741199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D484F0-0711-E546-BB63-250A79232D3A}" type="datetimeFigureOut">
              <a:rPr lang="en-US" smtClean="0"/>
              <a:t>10/2/2020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154965280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47664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9453345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4384691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360977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4367855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132965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818610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5283178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8003943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97324126"/>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12D484F0-0711-E546-BB63-250A79232D3A}"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163740733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5919097"/>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4380299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13502212"/>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367934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04416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12D484F0-0711-E546-BB63-250A79232D3A}" type="datetimeFigureOut">
              <a:rPr lang="en-US" smtClean="0"/>
              <a:t>10/2/2020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169079228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12D484F0-0711-E546-BB63-250A79232D3A}" type="datetimeFigureOut">
              <a:rPr lang="en-US" smtClean="0"/>
              <a:t>10/2/2020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244388594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D484F0-0711-E546-BB63-250A79232D3A}" type="datetimeFigureOut">
              <a:rPr lang="en-US" smtClean="0"/>
              <a:t>10/2/2020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556519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D484F0-0711-E546-BB63-250A79232D3A}"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266115421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12D484F0-0711-E546-BB63-250A79232D3A}" type="datetimeFigureOut">
              <a:rPr lang="en-US" smtClean="0"/>
              <a:t>10/2/2020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DE0193C-314B-6445-95EE-F653AE0F0065}" type="slidenum">
              <a:rPr lang="en-US" smtClean="0"/>
              <a:t>‹#›</a:t>
            </a:fld>
            <a:endParaRPr lang="en-US"/>
          </a:p>
        </p:txBody>
      </p:sp>
    </p:spTree>
    <p:extLst>
      <p:ext uri="{BB962C8B-B14F-4D97-AF65-F5344CB8AC3E}">
        <p14:creationId xmlns:p14="http://schemas.microsoft.com/office/powerpoint/2010/main" val="26631582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3D455B"/>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D484F0-0711-E546-BB63-250A79232D3A}" type="datetimeFigureOut">
              <a:rPr lang="en-US" smtClean="0"/>
              <a:t>10/2/2020</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DE0193C-314B-6445-95EE-F653AE0F0065}" type="slidenum">
              <a:rPr lang="en-US" smtClean="0"/>
              <a:t>‹#›</a:t>
            </a:fld>
            <a:endParaRPr lang="en-US"/>
          </a:p>
        </p:txBody>
      </p:sp>
      <p:pic>
        <p:nvPicPr>
          <p:cNvPr id="7" name="Picture 6">
            <a:extLst>
              <a:ext uri="{FF2B5EF4-FFF2-40B4-BE49-F238E27FC236}">
                <a16:creationId xmlns:a16="http://schemas.microsoft.com/office/drawing/2014/main" id="{4459242C-7DAB-4F62-BD81-0346AAE06782}"/>
              </a:ext>
            </a:extLst>
          </p:cNvPr>
          <p:cNvPicPr>
            <a:picLocks noChangeAspect="1"/>
          </p:cNvPicPr>
          <p:nvPr userDrawn="1"/>
        </p:nvPicPr>
        <p:blipFill>
          <a:blip r:embed="rId13"/>
          <a:stretch>
            <a:fillRect/>
          </a:stretch>
        </p:blipFill>
        <p:spPr>
          <a:xfrm>
            <a:off x="7552169" y="245076"/>
            <a:ext cx="1362012" cy="1386776"/>
          </a:xfrm>
          <a:prstGeom prst="rect">
            <a:avLst/>
          </a:prstGeom>
        </p:spPr>
      </p:pic>
    </p:spTree>
    <p:extLst>
      <p:ext uri="{BB962C8B-B14F-4D97-AF65-F5344CB8AC3E}">
        <p14:creationId xmlns:p14="http://schemas.microsoft.com/office/powerpoint/2010/main" val="163971085"/>
      </p:ext>
    </p:extLst>
  </p:cSld>
  <p:clrMap bg1="lt1" tx1="dk1" bg2="lt2" tx2="dk2" accent1="accent1" accent2="accent2" accent3="accent3" accent4="accent4" accent5="accent5" accent6="accent6" hlink="hlink" folHlink="folHlink"/>
  <p:sldLayoutIdLst>
    <p:sldLayoutId id="2147483802" r:id="rId1"/>
    <p:sldLayoutId id="2147483803" r:id="rId2"/>
    <p:sldLayoutId id="2147483804" r:id="rId3"/>
    <p:sldLayoutId id="2147483805" r:id="rId4"/>
    <p:sldLayoutId id="2147483806" r:id="rId5"/>
    <p:sldLayoutId id="2147483807" r:id="rId6"/>
    <p:sldLayoutId id="2147483808" r:id="rId7"/>
    <p:sldLayoutId id="2147483809" r:id="rId8"/>
    <p:sldLayoutId id="2147483810" r:id="rId9"/>
    <p:sldLayoutId id="2147483811" r:id="rId10"/>
    <p:sldLayoutId id="2147483812"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945A4B5-BB95-4058-B7DD-20B6CEE9CB95}" type="datetimeFigureOut">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76B0AE3E-3C63-402E-9CEE-783764A55695}" type="slidenum">
              <a:rPr kumimoji="0" lang="en-GB"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63492436"/>
      </p:ext>
    </p:extLst>
  </p:cSld>
  <p:clrMap bg1="lt1" tx1="dk1" bg2="lt2" tx2="dk2" accent1="accent1" accent2="accent2" accent3="accent3" accent4="accent4" accent5="accent5" accent6="accent6" hlink="hlink" folHlink="folHlink"/>
  <p:sldLayoutIdLst>
    <p:sldLayoutId id="2147483814" r:id="rId1"/>
    <p:sldLayoutId id="2147483815" r:id="rId2"/>
    <p:sldLayoutId id="2147483816" r:id="rId3"/>
    <p:sldLayoutId id="2147483817" r:id="rId4"/>
    <p:sldLayoutId id="2147483818" r:id="rId5"/>
    <p:sldLayoutId id="2147483819" r:id="rId6"/>
    <p:sldLayoutId id="2147483820" r:id="rId7"/>
    <p:sldLayoutId id="2147483821" r:id="rId8"/>
    <p:sldLayoutId id="2147483822" r:id="rId9"/>
    <p:sldLayoutId id="2147483823" r:id="rId10"/>
    <p:sldLayoutId id="214748382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0671030"/>
      </p:ext>
    </p:extLst>
  </p:cSld>
  <p:clrMap bg1="lt1" tx1="dk1" bg2="lt2" tx2="dk2" accent1="accent1" accent2="accent2" accent3="accent3" accent4="accent4" accent5="accent5" accent6="accent6" hlink="hlink" folHlink="folHlink"/>
  <p:sldLayoutIdLst>
    <p:sldLayoutId id="2147483826" r:id="rId1"/>
    <p:sldLayoutId id="2147483827" r:id="rId2"/>
    <p:sldLayoutId id="2147483828" r:id="rId3"/>
    <p:sldLayoutId id="2147483829" r:id="rId4"/>
    <p:sldLayoutId id="2147483830" r:id="rId5"/>
    <p:sldLayoutId id="2147483831" r:id="rId6"/>
    <p:sldLayoutId id="2147483832" r:id="rId7"/>
    <p:sldLayoutId id="2147483833" r:id="rId8"/>
    <p:sldLayoutId id="2147483834" r:id="rId9"/>
    <p:sldLayoutId id="2147483835" r:id="rId10"/>
    <p:sldLayoutId id="2147483836" r:id="rId11"/>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3AD19D10-67BB-4C9F-9CB9-4AD83F0513BD}" type="datetimeFigureOut">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02/10/2020</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97F9AFDC-2F1C-4D6A-A335-B5D2E89AED7C}" type="slidenum">
              <a:rPr kumimoji="0" lang="en-GB"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GB"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140396"/>
      </p:ext>
    </p:extLst>
  </p:cSld>
  <p:clrMap bg1="lt1" tx1="dk1" bg2="lt2" tx2="dk2" accent1="accent1" accent2="accent2" accent3="accent3" accent4="accent4" accent5="accent5" accent6="accent6" hlink="hlink" folHlink="folHlink"/>
  <p:sldLayoutIdLst>
    <p:sldLayoutId id="2147483838" r:id="rId1"/>
    <p:sldLayoutId id="2147483839" r:id="rId2"/>
    <p:sldLayoutId id="2147483840" r:id="rId3"/>
    <p:sldLayoutId id="2147483841" r:id="rId4"/>
    <p:sldLayoutId id="2147483842" r:id="rId5"/>
    <p:sldLayoutId id="2147483843" r:id="rId6"/>
    <p:sldLayoutId id="2147483844" r:id="rId7"/>
    <p:sldLayoutId id="2147483845" r:id="rId8"/>
    <p:sldLayoutId id="2147483846" r:id="rId9"/>
    <p:sldLayoutId id="2147483847" r:id="rId10"/>
    <p:sldLayoutId id="2147483848" r:id="rId11"/>
  </p:sldLayoutIdLst>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8.jpeg"/><Relationship Id="rId18" Type="http://schemas.openxmlformats.org/officeDocument/2006/relationships/image" Target="../media/image33.jpeg"/><Relationship Id="rId26" Type="http://schemas.openxmlformats.org/officeDocument/2006/relationships/image" Target="../media/image39.jpeg"/><Relationship Id="rId3" Type="http://schemas.openxmlformats.org/officeDocument/2006/relationships/image" Target="../media/image20.jpeg"/><Relationship Id="rId21" Type="http://schemas.openxmlformats.org/officeDocument/2006/relationships/hyperlink" Target="http://www.makeadare.com/dare/spray-cologne-someones-eye" TargetMode="External"/><Relationship Id="rId7" Type="http://schemas.openxmlformats.org/officeDocument/2006/relationships/image" Target="../media/image23.jpeg"/><Relationship Id="rId12" Type="http://schemas.openxmlformats.org/officeDocument/2006/relationships/image" Target="../media/image27.jpeg"/><Relationship Id="rId17" Type="http://schemas.openxmlformats.org/officeDocument/2006/relationships/image" Target="../media/image32.jpeg"/><Relationship Id="rId25" Type="http://schemas.openxmlformats.org/officeDocument/2006/relationships/image" Target="../media/image38.jpeg"/><Relationship Id="rId2" Type="http://schemas.openxmlformats.org/officeDocument/2006/relationships/hyperlink" Target="http://www.tnfish.org/SpeciesFishInformation_TWRA/YellowBullheadCatfishTennessee_AmeiurusNatalis_TWRA.htm" TargetMode="External"/><Relationship Id="rId16" Type="http://schemas.openxmlformats.org/officeDocument/2006/relationships/image" Target="../media/image31.jpeg"/><Relationship Id="rId20" Type="http://schemas.openxmlformats.org/officeDocument/2006/relationships/image" Target="../media/image34.jpeg"/><Relationship Id="rId29" Type="http://schemas.openxmlformats.org/officeDocument/2006/relationships/image" Target="../media/image41.jpeg"/><Relationship Id="rId1" Type="http://schemas.openxmlformats.org/officeDocument/2006/relationships/slideLayout" Target="../slideLayouts/slideLayout13.xml"/><Relationship Id="rId6" Type="http://schemas.openxmlformats.org/officeDocument/2006/relationships/image" Target="../media/image22.jpeg"/><Relationship Id="rId11" Type="http://schemas.openxmlformats.org/officeDocument/2006/relationships/hyperlink" Target="http://www.dogster.com/lifestyle/dog-facts-sense-of-smell" TargetMode="External"/><Relationship Id="rId24" Type="http://schemas.openxmlformats.org/officeDocument/2006/relationships/image" Target="../media/image37.jpeg"/><Relationship Id="rId32" Type="http://schemas.openxmlformats.org/officeDocument/2006/relationships/image" Target="../media/image44.jpeg"/><Relationship Id="rId5" Type="http://schemas.openxmlformats.org/officeDocument/2006/relationships/image" Target="../media/image21.jpeg"/><Relationship Id="rId15" Type="http://schemas.openxmlformats.org/officeDocument/2006/relationships/image" Target="../media/image30.jpeg"/><Relationship Id="rId23" Type="http://schemas.openxmlformats.org/officeDocument/2006/relationships/image" Target="../media/image36.jpeg"/><Relationship Id="rId28" Type="http://schemas.openxmlformats.org/officeDocument/2006/relationships/image" Target="../media/image40.jpeg"/><Relationship Id="rId10" Type="http://schemas.openxmlformats.org/officeDocument/2006/relationships/image" Target="../media/image26.jpeg"/><Relationship Id="rId19" Type="http://schemas.openxmlformats.org/officeDocument/2006/relationships/hyperlink" Target="http://www.hopsandvineatlanta.com/blog/2013/9/18/use-your-nose.html" TargetMode="External"/><Relationship Id="rId31" Type="http://schemas.openxmlformats.org/officeDocument/2006/relationships/image" Target="../media/image43.jpeg"/><Relationship Id="rId4" Type="http://schemas.openxmlformats.org/officeDocument/2006/relationships/hyperlink" Target="http://www.deviantart.com/morelikethis/collections/256344248" TargetMode="External"/><Relationship Id="rId9" Type="http://schemas.openxmlformats.org/officeDocument/2006/relationships/image" Target="../media/image25.jpeg"/><Relationship Id="rId14" Type="http://schemas.openxmlformats.org/officeDocument/2006/relationships/image" Target="../media/image29.jpeg"/><Relationship Id="rId22" Type="http://schemas.openxmlformats.org/officeDocument/2006/relationships/image" Target="../media/image35.jpeg"/><Relationship Id="rId27" Type="http://schemas.openxmlformats.org/officeDocument/2006/relationships/hyperlink" Target="http://infinitespider.com/10-facts-snake-can-smell/" TargetMode="External"/><Relationship Id="rId30" Type="http://schemas.openxmlformats.org/officeDocument/2006/relationships/image" Target="../media/image42.jpeg"/></Relationships>
</file>

<file path=ppt/slides/_rels/slide11.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snJnO6OpjCs" TargetMode="External"/><Relationship Id="rId1" Type="http://schemas.openxmlformats.org/officeDocument/2006/relationships/slideLayout" Target="../slideLayouts/slideLayout2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13.xml"/><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jpeg"/><Relationship Id="rId1" Type="http://schemas.openxmlformats.org/officeDocument/2006/relationships/slideLayout" Target="../slideLayouts/slideLayout35.xml"/><Relationship Id="rId4" Type="http://schemas.openxmlformats.org/officeDocument/2006/relationships/image" Target="../media/image54.png"/></Relationships>
</file>

<file path=ppt/slides/_rels/slide1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5.png"/><Relationship Id="rId1" Type="http://schemas.openxmlformats.org/officeDocument/2006/relationships/slideLayout" Target="../slideLayouts/slideLayout3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2" Type="http://schemas.openxmlformats.org/officeDocument/2006/relationships/hyperlink" Target="mailto:jonesf@wallingfordschool.com" TargetMode="Externa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p:txBody>
          <a:bodyPr>
            <a:normAutofit/>
          </a:bodyPr>
          <a:lstStyle/>
          <a:p>
            <a:r>
              <a:rPr lang="en-US" sz="16600" dirty="0">
                <a:solidFill>
                  <a:srgbClr val="FCDE79"/>
                </a:solidFill>
                <a:latin typeface="Gloucester MT Extra Condensed" panose="02030808020601010101" pitchFamily="18" charset="77"/>
              </a:rPr>
              <a:t>Welcome</a:t>
            </a:r>
          </a:p>
        </p:txBody>
      </p:sp>
      <p:sp>
        <p:nvSpPr>
          <p:cNvPr id="3" name="Subtitle 2">
            <a:extLst>
              <a:ext uri="{FF2B5EF4-FFF2-40B4-BE49-F238E27FC236}">
                <a16:creationId xmlns:a16="http://schemas.microsoft.com/office/drawing/2014/main" id="{D76028A9-4D10-0446-B790-3FD31DEC4CE2}"/>
              </a:ext>
            </a:extLst>
          </p:cNvPr>
          <p:cNvSpPr>
            <a:spLocks noGrp="1"/>
          </p:cNvSpPr>
          <p:nvPr>
            <p:ph type="subTitle" idx="1"/>
          </p:nvPr>
        </p:nvSpPr>
        <p:spPr>
          <a:xfrm>
            <a:off x="132734" y="4018735"/>
            <a:ext cx="8908027" cy="1655762"/>
          </a:xfrm>
        </p:spPr>
        <p:txBody>
          <a:bodyPr>
            <a:normAutofit fontScale="62500" lnSpcReduction="20000"/>
          </a:bodyPr>
          <a:lstStyle/>
          <a:p>
            <a:r>
              <a:rPr lang="en-US" sz="13800" dirty="0">
                <a:solidFill>
                  <a:srgbClr val="FCDE79"/>
                </a:solidFill>
                <a:latin typeface="Lucida Handwriting" panose="03010101010101010101" pitchFamily="66" charset="77"/>
              </a:rPr>
              <a:t>To Chemistry</a:t>
            </a:r>
          </a:p>
        </p:txBody>
      </p:sp>
      <p:pic>
        <p:nvPicPr>
          <p:cNvPr id="6" name="Picture 5">
            <a:extLst>
              <a:ext uri="{FF2B5EF4-FFF2-40B4-BE49-F238E27FC236}">
                <a16:creationId xmlns:a16="http://schemas.microsoft.com/office/drawing/2014/main" id="{254F8FE7-2522-484E-9AA2-C17BE842E45D}"/>
              </a:ext>
            </a:extLst>
          </p:cNvPr>
          <p:cNvPicPr>
            <a:picLocks noChangeAspect="1"/>
          </p:cNvPicPr>
          <p:nvPr/>
        </p:nvPicPr>
        <p:blipFill>
          <a:blip r:embed="rId2"/>
          <a:stretch>
            <a:fillRect/>
          </a:stretch>
        </p:blipFill>
        <p:spPr>
          <a:xfrm>
            <a:off x="7552169" y="245076"/>
            <a:ext cx="1362012" cy="1386776"/>
          </a:xfrm>
          <a:prstGeom prst="rect">
            <a:avLst/>
          </a:prstGeom>
        </p:spPr>
      </p:pic>
    </p:spTree>
    <p:extLst>
      <p:ext uri="{BB962C8B-B14F-4D97-AF65-F5344CB8AC3E}">
        <p14:creationId xmlns:p14="http://schemas.microsoft.com/office/powerpoint/2010/main" val="5516917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52" name="Picture 44" descr="http://www.tnfish.org/SpeciesFishInformation_TWRA/Images/YellowBullheadBarbelsPigeonRiverBartCarter.jpg">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1184" r="12094"/>
          <a:stretch/>
        </p:blipFill>
        <p:spPr bwMode="auto">
          <a:xfrm>
            <a:off x="7341832" y="2723506"/>
            <a:ext cx="1802168" cy="1421593"/>
          </a:xfrm>
          <a:prstGeom prst="rect">
            <a:avLst/>
          </a:prstGeom>
          <a:noFill/>
          <a:extLst>
            <a:ext uri="{909E8E84-426E-40DD-AFC4-6F175D3DCCD1}">
              <a14:hiddenFill xmlns:a14="http://schemas.microsoft.com/office/drawing/2010/main">
                <a:solidFill>
                  <a:srgbClr val="FFFFFF"/>
                </a:solidFill>
              </a14:hiddenFill>
            </a:ext>
          </a:extLst>
        </p:spPr>
      </p:pic>
      <p:pic>
        <p:nvPicPr>
          <p:cNvPr id="17416" name="Picture 8" descr="https://encrypted-tbn2.gstatic.com/images?q=tbn:ANd9GcRWKWFRZVMYf5bQNFva6gdZ8Y4HZoKDnof5ApQuw08Iki3f3P3j">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9468"/>
          <a:stretch/>
        </p:blipFill>
        <p:spPr bwMode="auto">
          <a:xfrm>
            <a:off x="1864312" y="0"/>
            <a:ext cx="1780188" cy="1390279"/>
          </a:xfrm>
          <a:prstGeom prst="rect">
            <a:avLst/>
          </a:prstGeom>
          <a:noFill/>
          <a:extLst>
            <a:ext uri="{909E8E84-426E-40DD-AFC4-6F175D3DCCD1}">
              <a14:hiddenFill xmlns:a14="http://schemas.microsoft.com/office/drawing/2010/main">
                <a:solidFill>
                  <a:srgbClr val="FFFFFF"/>
                </a:solidFill>
              </a14:hiddenFill>
            </a:ext>
          </a:extLst>
        </p:spPr>
      </p:pic>
      <p:pic>
        <p:nvPicPr>
          <p:cNvPr id="17410" name="Picture 2" descr="http://lipobreeze.co.uk/wp-content/uploads/2014/12/appleeee.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 y="0"/>
            <a:ext cx="1864312" cy="1460462"/>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ttp://i.kinja-img.com/gawker-media/image/upload/s--uQUqogcF--/18dygwbwljtkljpg.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3840" r="11492"/>
          <a:stretch/>
        </p:blipFill>
        <p:spPr bwMode="auto">
          <a:xfrm>
            <a:off x="-1" y="1372167"/>
            <a:ext cx="1864312" cy="1371031"/>
          </a:xfrm>
          <a:prstGeom prst="rect">
            <a:avLst/>
          </a:prstGeom>
          <a:noFill/>
          <a:extLst>
            <a:ext uri="{909E8E84-426E-40DD-AFC4-6F175D3DCCD1}">
              <a14:hiddenFill xmlns:a14="http://schemas.microsoft.com/office/drawing/2010/main">
                <a:solidFill>
                  <a:srgbClr val="FFFFFF"/>
                </a:solidFill>
              </a14:hiddenFill>
            </a:ext>
          </a:extLst>
        </p:spPr>
      </p:pic>
      <p:pic>
        <p:nvPicPr>
          <p:cNvPr id="17414" name="Picture 6" descr="http://static.ddmcdn.com/gif/coffee-smell-660.jpg"/>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r="12222"/>
          <a:stretch/>
        </p:blipFill>
        <p:spPr bwMode="auto">
          <a:xfrm>
            <a:off x="3644499" y="0"/>
            <a:ext cx="1841901" cy="1376648"/>
          </a:xfrm>
          <a:prstGeom prst="rect">
            <a:avLst/>
          </a:prstGeom>
          <a:noFill/>
          <a:extLst>
            <a:ext uri="{909E8E84-426E-40DD-AFC4-6F175D3DCCD1}">
              <a14:hiddenFill xmlns:a14="http://schemas.microsoft.com/office/drawing/2010/main">
                <a:solidFill>
                  <a:srgbClr val="FFFFFF"/>
                </a:solidFill>
              </a14:hiddenFill>
            </a:ext>
          </a:extLst>
        </p:spPr>
      </p:pic>
      <p:pic>
        <p:nvPicPr>
          <p:cNvPr id="17418" name="Picture 10" descr="https://doowansnewsandevents.files.wordpress.com/2013/08/skunk2.jp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3644499" y="2723506"/>
            <a:ext cx="1841901" cy="1410284"/>
          </a:xfrm>
          <a:prstGeom prst="rect">
            <a:avLst/>
          </a:prstGeom>
          <a:noFill/>
          <a:extLst>
            <a:ext uri="{909E8E84-426E-40DD-AFC4-6F175D3DCCD1}">
              <a14:hiddenFill xmlns:a14="http://schemas.microsoft.com/office/drawing/2010/main">
                <a:solidFill>
                  <a:srgbClr val="FFFFFF"/>
                </a:solidFill>
              </a14:hiddenFill>
            </a:ext>
          </a:extLst>
        </p:spPr>
      </p:pic>
      <p:pic>
        <p:nvPicPr>
          <p:cNvPr id="17420" name="Picture 12" descr="http://uubelmont.org/fcbwp4/wordpress/wp-content/uploads/2015/08/flowers.jpg"/>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r="19468"/>
          <a:stretch/>
        </p:blipFill>
        <p:spPr bwMode="auto">
          <a:xfrm>
            <a:off x="1864311" y="1372168"/>
            <a:ext cx="1780189" cy="1382340"/>
          </a:xfrm>
          <a:prstGeom prst="rect">
            <a:avLst/>
          </a:prstGeom>
          <a:noFill/>
          <a:extLst>
            <a:ext uri="{909E8E84-426E-40DD-AFC4-6F175D3DCCD1}">
              <a14:hiddenFill xmlns:a14="http://schemas.microsoft.com/office/drawing/2010/main">
                <a:solidFill>
                  <a:srgbClr val="FFFFFF"/>
                </a:solidFill>
              </a14:hiddenFill>
            </a:ext>
          </a:extLst>
        </p:spPr>
      </p:pic>
      <p:pic>
        <p:nvPicPr>
          <p:cNvPr id="17422" name="Picture 14" descr="http://www.dogster.com/wp-content/uploads/2015/05/dog-smelling-boots.jpg">
            <a:hlinkClick r:id="rId11"/>
          </p:cNvPr>
          <p:cNvPicPr>
            <a:picLocks noChangeAspect="1" noChangeArrowheads="1"/>
          </p:cNvPicPr>
          <p:nvPr/>
        </p:nvPicPr>
        <p:blipFill rotWithShape="1">
          <a:blip r:embed="rId12" cstate="print">
            <a:extLst>
              <a:ext uri="{28A0092B-C50C-407E-A947-70E740481C1C}">
                <a14:useLocalDpi xmlns:a14="http://schemas.microsoft.com/office/drawing/2010/main" val="0"/>
              </a:ext>
            </a:extLst>
          </a:blip>
          <a:srcRect l="5021" t="6570" r="10042"/>
          <a:stretch/>
        </p:blipFill>
        <p:spPr bwMode="auto">
          <a:xfrm>
            <a:off x="7279689" y="4133790"/>
            <a:ext cx="1864311" cy="1363743"/>
          </a:xfrm>
          <a:prstGeom prst="rect">
            <a:avLst/>
          </a:prstGeom>
          <a:noFill/>
          <a:extLst>
            <a:ext uri="{909E8E84-426E-40DD-AFC4-6F175D3DCCD1}">
              <a14:hiddenFill xmlns:a14="http://schemas.microsoft.com/office/drawing/2010/main">
                <a:solidFill>
                  <a:srgbClr val="FFFFFF"/>
                </a:solidFill>
              </a14:hiddenFill>
            </a:ext>
          </a:extLst>
        </p:spPr>
      </p:pic>
      <p:pic>
        <p:nvPicPr>
          <p:cNvPr id="17424" name="Picture 16" descr="http://www.popsci.com/sites/popsci.com/files/styles/medium_1x_/public/import/2013/images/2011/01/PSC0211_FY_355.jpg?itok=2pfNcwyY"/>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5486400" y="2743198"/>
            <a:ext cx="1852441" cy="1390592"/>
          </a:xfrm>
          <a:prstGeom prst="rect">
            <a:avLst/>
          </a:prstGeom>
          <a:noFill/>
          <a:extLst>
            <a:ext uri="{909E8E84-426E-40DD-AFC4-6F175D3DCCD1}">
              <a14:hiddenFill xmlns:a14="http://schemas.microsoft.com/office/drawing/2010/main">
                <a:solidFill>
                  <a:srgbClr val="FFFFFF"/>
                </a:solidFill>
              </a14:hiddenFill>
            </a:ext>
          </a:extLst>
        </p:spPr>
      </p:pic>
      <p:pic>
        <p:nvPicPr>
          <p:cNvPr id="17426" name="Picture 18" descr="http://www.todayifoundout.com/wp-content/uploads/2011/01/Garlic.jpg"/>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4300" r="7139"/>
          <a:stretch/>
        </p:blipFill>
        <p:spPr bwMode="auto">
          <a:xfrm>
            <a:off x="1824577" y="2723506"/>
            <a:ext cx="1819922" cy="1410284"/>
          </a:xfrm>
          <a:prstGeom prst="rect">
            <a:avLst/>
          </a:prstGeom>
          <a:noFill/>
          <a:extLst>
            <a:ext uri="{909E8E84-426E-40DD-AFC4-6F175D3DCCD1}">
              <a14:hiddenFill xmlns:a14="http://schemas.microsoft.com/office/drawing/2010/main">
                <a:solidFill>
                  <a:srgbClr val="FFFFFF"/>
                </a:solidFill>
              </a14:hiddenFill>
            </a:ext>
          </a:extLst>
        </p:spPr>
      </p:pic>
      <p:pic>
        <p:nvPicPr>
          <p:cNvPr id="17428" name="Picture 20" descr="http://bellezaslatinas.com/files/bellezaslatinas/las-cosas-que-hay-que-saber-sobre-los-perfumes.jpg"/>
          <p:cNvPicPr>
            <a:picLocks noChangeAspect="1" noChangeArrowheads="1"/>
          </p:cNvPicPr>
          <p:nvPr/>
        </p:nvPicPr>
        <p:blipFill rotWithShape="1">
          <a:blip r:embed="rId15">
            <a:extLst>
              <a:ext uri="{28A0092B-C50C-407E-A947-70E740481C1C}">
                <a14:useLocalDpi xmlns:a14="http://schemas.microsoft.com/office/drawing/2010/main" val="0"/>
              </a:ext>
            </a:extLst>
          </a:blip>
          <a:srcRect r="25751"/>
          <a:stretch/>
        </p:blipFill>
        <p:spPr bwMode="auto">
          <a:xfrm>
            <a:off x="-1" y="2723506"/>
            <a:ext cx="1864313" cy="1410284"/>
          </a:xfrm>
          <a:prstGeom prst="rect">
            <a:avLst/>
          </a:prstGeom>
          <a:noFill/>
          <a:extLst>
            <a:ext uri="{909E8E84-426E-40DD-AFC4-6F175D3DCCD1}">
              <a14:hiddenFill xmlns:a14="http://schemas.microsoft.com/office/drawing/2010/main">
                <a:solidFill>
                  <a:srgbClr val="FFFFFF"/>
                </a:solidFill>
              </a14:hiddenFill>
            </a:ext>
          </a:extLst>
        </p:spPr>
      </p:pic>
      <p:pic>
        <p:nvPicPr>
          <p:cNvPr id="17430" name="Picture 22" descr="http://wpmedia.o.canada.com/2012/11/fotolia_29494797_subscription_monthly_xl-1-e1352570713749.jpg?w=660"/>
          <p:cNvPicPr>
            <a:picLocks noChangeAspect="1" noChangeArrowheads="1"/>
          </p:cNvPicPr>
          <p:nvPr/>
        </p:nvPicPr>
        <p:blipFill rotWithShape="1">
          <a:blip r:embed="rId16">
            <a:extLst>
              <a:ext uri="{28A0092B-C50C-407E-A947-70E740481C1C}">
                <a14:useLocalDpi xmlns:a14="http://schemas.microsoft.com/office/drawing/2010/main" val="0"/>
              </a:ext>
            </a:extLst>
          </a:blip>
          <a:srcRect l="15417" t="3333" r="18509"/>
          <a:stretch/>
        </p:blipFill>
        <p:spPr bwMode="auto">
          <a:xfrm>
            <a:off x="-1" y="4133790"/>
            <a:ext cx="1864313" cy="1363742"/>
          </a:xfrm>
          <a:prstGeom prst="rect">
            <a:avLst/>
          </a:prstGeom>
          <a:noFill/>
          <a:extLst>
            <a:ext uri="{909E8E84-426E-40DD-AFC4-6F175D3DCCD1}">
              <a14:hiddenFill xmlns:a14="http://schemas.microsoft.com/office/drawing/2010/main">
                <a:solidFill>
                  <a:srgbClr val="FFFFFF"/>
                </a:solidFill>
              </a14:hiddenFill>
            </a:ext>
          </a:extLst>
        </p:spPr>
      </p:pic>
      <p:pic>
        <p:nvPicPr>
          <p:cNvPr id="17432" name="Picture 24" descr="http://officialhuskylovers.com/wp-content/uploads/2015/06/A-dog%E2%80%99s-smell-is-100000-times-stronger-than-human%E2%80%99s.jpg"/>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9928"/>
          <a:stretch/>
        </p:blipFill>
        <p:spPr bwMode="auto">
          <a:xfrm>
            <a:off x="5486400" y="1"/>
            <a:ext cx="1852440" cy="1372356"/>
          </a:xfrm>
          <a:prstGeom prst="rect">
            <a:avLst/>
          </a:prstGeom>
          <a:noFill/>
          <a:extLst>
            <a:ext uri="{909E8E84-426E-40DD-AFC4-6F175D3DCCD1}">
              <a14:hiddenFill xmlns:a14="http://schemas.microsoft.com/office/drawing/2010/main">
                <a:solidFill>
                  <a:srgbClr val="FFFFFF"/>
                </a:solidFill>
              </a14:hiddenFill>
            </a:ext>
          </a:extLst>
        </p:spPr>
      </p:pic>
      <p:pic>
        <p:nvPicPr>
          <p:cNvPr id="17434" name="Picture 26" descr="http://www.smh.com.au/content/dam/images/1/2/0/0/k/b/image.related.articleLeadwide.620x349.1200hy.png/1417740409602.jpg"/>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24279"/>
          <a:stretch/>
        </p:blipFill>
        <p:spPr bwMode="auto">
          <a:xfrm>
            <a:off x="3644499" y="1358177"/>
            <a:ext cx="1841901" cy="1365329"/>
          </a:xfrm>
          <a:prstGeom prst="rect">
            <a:avLst/>
          </a:prstGeom>
          <a:noFill/>
          <a:extLst>
            <a:ext uri="{909E8E84-426E-40DD-AFC4-6F175D3DCCD1}">
              <a14:hiddenFill xmlns:a14="http://schemas.microsoft.com/office/drawing/2010/main">
                <a:solidFill>
                  <a:srgbClr val="FFFFFF"/>
                </a:solidFill>
              </a14:hiddenFill>
            </a:ext>
          </a:extLst>
        </p:spPr>
      </p:pic>
      <p:pic>
        <p:nvPicPr>
          <p:cNvPr id="17438" name="Picture 30" descr="http://ljta2004.squarespace.com/storage/smell.jpg?__SQUARESPACE_CACHEVERSION=1357951944885">
            <a:hlinkClick r:id="rId19"/>
          </p:cNvPr>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r="5603"/>
          <a:stretch/>
        </p:blipFill>
        <p:spPr bwMode="auto">
          <a:xfrm>
            <a:off x="3644500" y="4133790"/>
            <a:ext cx="1841900" cy="1363742"/>
          </a:xfrm>
          <a:prstGeom prst="rect">
            <a:avLst/>
          </a:prstGeom>
          <a:noFill/>
          <a:extLst>
            <a:ext uri="{909E8E84-426E-40DD-AFC4-6F175D3DCCD1}">
              <a14:hiddenFill xmlns:a14="http://schemas.microsoft.com/office/drawing/2010/main">
                <a:solidFill>
                  <a:srgbClr val="FFFFFF"/>
                </a:solidFill>
              </a14:hiddenFill>
            </a:ext>
          </a:extLst>
        </p:spPr>
      </p:pic>
      <p:pic>
        <p:nvPicPr>
          <p:cNvPr id="17436" name="Picture 28" descr="http://media.makeadare.com/img/7b02312e8/image_9eaaed3f53.jpg">
            <a:hlinkClick r:id="rId21"/>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13777"/>
          <a:stretch/>
        </p:blipFill>
        <p:spPr bwMode="auto">
          <a:xfrm>
            <a:off x="7338840" y="1358177"/>
            <a:ext cx="1805160" cy="1385021"/>
          </a:xfrm>
          <a:prstGeom prst="rect">
            <a:avLst/>
          </a:prstGeom>
          <a:noFill/>
          <a:extLst>
            <a:ext uri="{909E8E84-426E-40DD-AFC4-6F175D3DCCD1}">
              <a14:hiddenFill xmlns:a14="http://schemas.microsoft.com/office/drawing/2010/main">
                <a:solidFill>
                  <a:srgbClr val="FFFFFF"/>
                </a:solidFill>
              </a14:hiddenFill>
            </a:ext>
          </a:extLst>
        </p:spPr>
      </p:pic>
      <p:pic>
        <p:nvPicPr>
          <p:cNvPr id="17440" name="Picture 32" descr="http://images.medicaldaily.com/sites/medicaldaily.com/files/2015/01/27/smell-test.jpg"/>
          <p:cNvPicPr>
            <a:picLocks noChangeAspect="1" noChangeArrowheads="1"/>
          </p:cNvPicPr>
          <p:nvPr/>
        </p:nvPicPr>
        <p:blipFill>
          <a:blip r:embed="rId23" cstate="print">
            <a:extLst>
              <a:ext uri="{28A0092B-C50C-407E-A947-70E740481C1C}">
                <a14:useLocalDpi xmlns:a14="http://schemas.microsoft.com/office/drawing/2010/main" val="0"/>
              </a:ext>
            </a:extLst>
          </a:blip>
          <a:srcRect/>
          <a:stretch>
            <a:fillRect/>
          </a:stretch>
        </p:blipFill>
        <p:spPr bwMode="auto">
          <a:xfrm>
            <a:off x="5486400" y="1358177"/>
            <a:ext cx="1852440" cy="1390591"/>
          </a:xfrm>
          <a:prstGeom prst="rect">
            <a:avLst/>
          </a:prstGeom>
          <a:noFill/>
          <a:extLst>
            <a:ext uri="{909E8E84-426E-40DD-AFC4-6F175D3DCCD1}">
              <a14:hiddenFill xmlns:a14="http://schemas.microsoft.com/office/drawing/2010/main">
                <a:solidFill>
                  <a:srgbClr val="FFFFFF"/>
                </a:solidFill>
              </a14:hiddenFill>
            </a:ext>
          </a:extLst>
        </p:spPr>
      </p:pic>
      <p:pic>
        <p:nvPicPr>
          <p:cNvPr id="17442" name="Picture 34" descr="https://edc2.healthtap.com/ht-staging/user_answer/reference_image/1617/large/Head-nose.jpeg?1386670500"/>
          <p:cNvPicPr>
            <a:picLocks noChangeAspect="1" noChangeArrowheads="1"/>
          </p:cNvPicPr>
          <p:nvPr/>
        </p:nvPicPr>
        <p:blipFill rotWithShape="1">
          <a:blip r:embed="rId24" cstate="print">
            <a:extLst>
              <a:ext uri="{28A0092B-C50C-407E-A947-70E740481C1C}">
                <a14:useLocalDpi xmlns:a14="http://schemas.microsoft.com/office/drawing/2010/main" val="0"/>
              </a:ext>
            </a:extLst>
          </a:blip>
          <a:srcRect t="1841"/>
          <a:stretch/>
        </p:blipFill>
        <p:spPr bwMode="auto">
          <a:xfrm>
            <a:off x="5486400" y="4133789"/>
            <a:ext cx="1852440" cy="1363743"/>
          </a:xfrm>
          <a:prstGeom prst="rect">
            <a:avLst/>
          </a:prstGeom>
          <a:noFill/>
          <a:extLst>
            <a:ext uri="{909E8E84-426E-40DD-AFC4-6F175D3DCCD1}">
              <a14:hiddenFill xmlns:a14="http://schemas.microsoft.com/office/drawing/2010/main">
                <a:solidFill>
                  <a:srgbClr val="FFFFFF"/>
                </a:solidFill>
              </a14:hiddenFill>
            </a:ext>
          </a:extLst>
        </p:spPr>
      </p:pic>
      <p:pic>
        <p:nvPicPr>
          <p:cNvPr id="17444" name="Picture 36" descr="http://www.funkidslive.com/wp-content/uploads/2013/07/nostrils.jpg"/>
          <p:cNvPicPr>
            <a:picLocks noChangeAspect="1" noChangeArrowheads="1"/>
          </p:cNvPicPr>
          <p:nvPr/>
        </p:nvPicPr>
        <p:blipFill rotWithShape="1">
          <a:blip r:embed="rId25">
            <a:extLst>
              <a:ext uri="{28A0092B-C50C-407E-A947-70E740481C1C}">
                <a14:useLocalDpi xmlns:a14="http://schemas.microsoft.com/office/drawing/2010/main" val="0"/>
              </a:ext>
            </a:extLst>
          </a:blip>
          <a:srcRect r="34094"/>
          <a:stretch/>
        </p:blipFill>
        <p:spPr bwMode="auto">
          <a:xfrm>
            <a:off x="1864311" y="4133790"/>
            <a:ext cx="1780189" cy="1384333"/>
          </a:xfrm>
          <a:prstGeom prst="rect">
            <a:avLst/>
          </a:prstGeom>
          <a:noFill/>
          <a:extLst>
            <a:ext uri="{909E8E84-426E-40DD-AFC4-6F175D3DCCD1}">
              <a14:hiddenFill xmlns:a14="http://schemas.microsoft.com/office/drawing/2010/main">
                <a:solidFill>
                  <a:srgbClr val="FFFFFF"/>
                </a:solidFill>
              </a14:hiddenFill>
            </a:ext>
          </a:extLst>
        </p:spPr>
      </p:pic>
      <p:pic>
        <p:nvPicPr>
          <p:cNvPr id="17446" name="Picture 38" descr="http://h.fastcompany.net/multisite_files/fastcompany/poster/2014/01/3024529-poster-p-3-what-does-your-brand-smell-like.jpg"/>
          <p:cNvPicPr>
            <a:picLocks noChangeAspect="1" noChangeArrowheads="1"/>
          </p:cNvPicPr>
          <p:nvPr/>
        </p:nvPicPr>
        <p:blipFill rotWithShape="1">
          <a:blip r:embed="rId26" cstate="print">
            <a:extLst>
              <a:ext uri="{28A0092B-C50C-407E-A947-70E740481C1C}">
                <a14:useLocalDpi xmlns:a14="http://schemas.microsoft.com/office/drawing/2010/main" val="0"/>
              </a:ext>
            </a:extLst>
          </a:blip>
          <a:srcRect r="23636"/>
          <a:stretch/>
        </p:blipFill>
        <p:spPr bwMode="auto">
          <a:xfrm>
            <a:off x="-1" y="5484318"/>
            <a:ext cx="1864313" cy="1373681"/>
          </a:xfrm>
          <a:prstGeom prst="rect">
            <a:avLst/>
          </a:prstGeom>
          <a:noFill/>
          <a:extLst>
            <a:ext uri="{909E8E84-426E-40DD-AFC4-6F175D3DCCD1}">
              <a14:hiddenFill xmlns:a14="http://schemas.microsoft.com/office/drawing/2010/main">
                <a:solidFill>
                  <a:srgbClr val="FFFFFF"/>
                </a:solidFill>
              </a14:hiddenFill>
            </a:ext>
          </a:extLst>
        </p:spPr>
      </p:pic>
      <p:pic>
        <p:nvPicPr>
          <p:cNvPr id="17448" name="Picture 40" descr="http://infinitespider.com/wp-content/uploads/2015/09/garter-snake-ken-hip-flicker-sharing.jpg">
            <a:hlinkClick r:id="rId27"/>
          </p:cNvPr>
          <p:cNvPicPr>
            <a:picLocks noChangeAspect="1" noChangeArrowheads="1"/>
          </p:cNvPicPr>
          <p:nvPr/>
        </p:nvPicPr>
        <p:blipFill rotWithShape="1">
          <a:blip r:embed="rId28" cstate="print">
            <a:extLst>
              <a:ext uri="{28A0092B-C50C-407E-A947-70E740481C1C}">
                <a14:useLocalDpi xmlns:a14="http://schemas.microsoft.com/office/drawing/2010/main" val="0"/>
              </a:ext>
            </a:extLst>
          </a:blip>
          <a:srcRect l="1381"/>
          <a:stretch/>
        </p:blipFill>
        <p:spPr bwMode="auto">
          <a:xfrm>
            <a:off x="7338841" y="0"/>
            <a:ext cx="1805158" cy="1358177"/>
          </a:xfrm>
          <a:prstGeom prst="rect">
            <a:avLst/>
          </a:prstGeom>
          <a:noFill/>
          <a:extLst>
            <a:ext uri="{909E8E84-426E-40DD-AFC4-6F175D3DCCD1}">
              <a14:hiddenFill xmlns:a14="http://schemas.microsoft.com/office/drawing/2010/main">
                <a:solidFill>
                  <a:srgbClr val="FFFFFF"/>
                </a:solidFill>
              </a14:hiddenFill>
            </a:ext>
          </a:extLst>
        </p:spPr>
      </p:pic>
      <p:pic>
        <p:nvPicPr>
          <p:cNvPr id="17450" name="Picture 42" descr="http://www.naturalhistorymag.com/sites/default/files/imagecache/medium/media/2010/02/fly_foot_jpg_13294.jpg"/>
          <p:cNvPicPr>
            <a:picLocks noChangeAspect="1" noChangeArrowheads="1"/>
          </p:cNvPicPr>
          <p:nvPr/>
        </p:nvPicPr>
        <p:blipFill rotWithShape="1">
          <a:blip r:embed="rId29">
            <a:extLst>
              <a:ext uri="{28A0092B-C50C-407E-A947-70E740481C1C}">
                <a14:useLocalDpi xmlns:a14="http://schemas.microsoft.com/office/drawing/2010/main" val="0"/>
              </a:ext>
            </a:extLst>
          </a:blip>
          <a:srcRect l="4602" r="11497"/>
          <a:stretch/>
        </p:blipFill>
        <p:spPr bwMode="auto">
          <a:xfrm>
            <a:off x="1864311" y="5484318"/>
            <a:ext cx="1780189" cy="1381282"/>
          </a:xfrm>
          <a:prstGeom prst="rect">
            <a:avLst/>
          </a:prstGeom>
          <a:noFill/>
          <a:extLst>
            <a:ext uri="{909E8E84-426E-40DD-AFC4-6F175D3DCCD1}">
              <a14:hiddenFill xmlns:a14="http://schemas.microsoft.com/office/drawing/2010/main">
                <a:solidFill>
                  <a:srgbClr val="FFFFFF"/>
                </a:solidFill>
              </a14:hiddenFill>
            </a:ext>
          </a:extLst>
        </p:spPr>
      </p:pic>
      <p:pic>
        <p:nvPicPr>
          <p:cNvPr id="17454" name="Picture 46" descr="http://s3.amazonaws.com/auteurs_production/images/film/perfume-the-story-of-a-murderer/w448/perfume-the-story-of-a-murderer.jpg"/>
          <p:cNvPicPr>
            <a:picLocks noChangeAspect="1" noChangeArrowheads="1"/>
          </p:cNvPicPr>
          <p:nvPr/>
        </p:nvPicPr>
        <p:blipFill rotWithShape="1">
          <a:blip r:embed="rId30">
            <a:extLst>
              <a:ext uri="{28A0092B-C50C-407E-A947-70E740481C1C}">
                <a14:useLocalDpi xmlns:a14="http://schemas.microsoft.com/office/drawing/2010/main" val="0"/>
              </a:ext>
            </a:extLst>
          </a:blip>
          <a:srcRect l="9989" r="14590"/>
          <a:stretch/>
        </p:blipFill>
        <p:spPr bwMode="auto">
          <a:xfrm>
            <a:off x="3644501" y="5484317"/>
            <a:ext cx="1841900" cy="1373681"/>
          </a:xfrm>
          <a:prstGeom prst="rect">
            <a:avLst/>
          </a:prstGeom>
          <a:noFill/>
          <a:extLst>
            <a:ext uri="{909E8E84-426E-40DD-AFC4-6F175D3DCCD1}">
              <a14:hiddenFill xmlns:a14="http://schemas.microsoft.com/office/drawing/2010/main">
                <a:solidFill>
                  <a:srgbClr val="FFFFFF"/>
                </a:solidFill>
              </a14:hiddenFill>
            </a:ext>
          </a:extLst>
        </p:spPr>
      </p:pic>
      <p:pic>
        <p:nvPicPr>
          <p:cNvPr id="17456" name="Picture 48" descr="http://cerebrovortex.files.wordpress.com/2013/09/octopus-suckers-desktop-wallpapers.jpg"/>
          <p:cNvPicPr>
            <a:picLocks noChangeAspect="1" noChangeArrowheads="1"/>
          </p:cNvPicPr>
          <p:nvPr/>
        </p:nvPicPr>
        <p:blipFill>
          <a:blip r:embed="rId31" cstate="print">
            <a:extLst>
              <a:ext uri="{28A0092B-C50C-407E-A947-70E740481C1C}">
                <a14:useLocalDpi xmlns:a14="http://schemas.microsoft.com/office/drawing/2010/main" val="0"/>
              </a:ext>
            </a:extLst>
          </a:blip>
          <a:srcRect/>
          <a:stretch>
            <a:fillRect/>
          </a:stretch>
        </p:blipFill>
        <p:spPr bwMode="auto">
          <a:xfrm>
            <a:off x="5486400" y="5497532"/>
            <a:ext cx="1855431" cy="1368067"/>
          </a:xfrm>
          <a:prstGeom prst="rect">
            <a:avLst/>
          </a:prstGeom>
          <a:noFill/>
          <a:extLst>
            <a:ext uri="{909E8E84-426E-40DD-AFC4-6F175D3DCCD1}">
              <a14:hiddenFill xmlns:a14="http://schemas.microsoft.com/office/drawing/2010/main">
                <a:solidFill>
                  <a:srgbClr val="FFFFFF"/>
                </a:solidFill>
              </a14:hiddenFill>
            </a:ext>
          </a:extLst>
        </p:spPr>
      </p:pic>
      <p:pic>
        <p:nvPicPr>
          <p:cNvPr id="17458" name="Picture 50" descr="https://www.hoburne.com/media/101268/butterfly-world.jpg"/>
          <p:cNvPicPr>
            <a:picLocks noChangeAspect="1" noChangeArrowheads="1"/>
          </p:cNvPicPr>
          <p:nvPr/>
        </p:nvPicPr>
        <p:blipFill rotWithShape="1">
          <a:blip r:embed="rId32" cstate="print">
            <a:extLst>
              <a:ext uri="{28A0092B-C50C-407E-A947-70E740481C1C}">
                <a14:useLocalDpi xmlns:a14="http://schemas.microsoft.com/office/drawing/2010/main" val="0"/>
              </a:ext>
            </a:extLst>
          </a:blip>
          <a:srcRect l="11382"/>
          <a:stretch/>
        </p:blipFill>
        <p:spPr bwMode="auto">
          <a:xfrm>
            <a:off x="7338840" y="5484318"/>
            <a:ext cx="1805159" cy="1381281"/>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361874" y="462778"/>
            <a:ext cx="8407153" cy="5281073"/>
          </a:xfrm>
        </p:spPr>
        <p:txBody>
          <a:bodyPr>
            <a:noAutofit/>
          </a:bodyPr>
          <a:lstStyle/>
          <a:p>
            <a:pPr algn="ctr"/>
            <a:r>
              <a:rPr lang="en-GB" sz="10000" b="1" dirty="0" smtClean="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rPr>
              <a:t>The Chemistry of </a:t>
            </a:r>
            <a:r>
              <a:rPr lang="en-GB" sz="10000" b="1" dirty="0" smtClean="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rPr>
              <a:t>Fragrances Open Day </a:t>
            </a:r>
            <a:endParaRPr lang="en-GB" sz="10000" b="1" dirty="0">
              <a:ln w="18415" cmpd="sng">
                <a:solidFill>
                  <a:srgbClr val="FFFFFF"/>
                </a:solidFill>
                <a:prstDash val="solid"/>
              </a:ln>
              <a:solidFill>
                <a:srgbClr val="FFFFFF"/>
              </a:solidFill>
              <a:effectLst>
                <a:glow rad="228600">
                  <a:schemeClr val="accent1">
                    <a:satMod val="175000"/>
                    <a:alpha val="40000"/>
                  </a:schemeClr>
                </a:glow>
                <a:outerShdw blurRad="63500" dir="3600000" algn="tl" rotWithShape="0">
                  <a:srgbClr val="000000">
                    <a:alpha val="70000"/>
                  </a:srgbClr>
                </a:outerShdw>
              </a:effectLst>
            </a:endParaRPr>
          </a:p>
        </p:txBody>
      </p:sp>
      <p:sp>
        <p:nvSpPr>
          <p:cNvPr id="28" name="Rectangle 27"/>
          <p:cNvSpPr/>
          <p:nvPr/>
        </p:nvSpPr>
        <p:spPr>
          <a:xfrm>
            <a:off x="0" y="0"/>
            <a:ext cx="9144000" cy="3326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9" name="TextBox 28"/>
          <p:cNvSpPr txBox="1"/>
          <p:nvPr/>
        </p:nvSpPr>
        <p:spPr>
          <a:xfrm>
            <a:off x="0" y="0"/>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LO: To consider the course structure and content in A2 Chemistry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4144517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074" name="Picture 2">
            <a:hlinkClick r:id="rId2"/>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56" t="17164" r="1803" b="18455"/>
          <a:stretch/>
        </p:blipFill>
        <p:spPr bwMode="auto">
          <a:xfrm>
            <a:off x="96885" y="1307351"/>
            <a:ext cx="8963987" cy="47823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extBox 1"/>
          <p:cNvSpPr txBox="1"/>
          <p:nvPr/>
        </p:nvSpPr>
        <p:spPr>
          <a:xfrm>
            <a:off x="644236" y="218209"/>
            <a:ext cx="7907482"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0" normalizeH="0" baseline="0" noProof="0" dirty="0" smtClean="0">
                <a:ln>
                  <a:noFill/>
                </a:ln>
                <a:solidFill>
                  <a:prstClr val="white"/>
                </a:solidFill>
                <a:effectLst/>
                <a:uLnTx/>
                <a:uFillTx/>
                <a:latin typeface="Calibri" panose="020F0502020204030204"/>
                <a:ea typeface="+mn-ea"/>
                <a:cs typeface="+mn-cs"/>
              </a:rPr>
              <a:t>How do we smell?</a:t>
            </a:r>
            <a:endParaRPr kumimoji="0" lang="en-GB" sz="60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p:cNvSpPr/>
          <p:nvPr/>
        </p:nvSpPr>
        <p:spPr>
          <a:xfrm>
            <a:off x="0" y="0"/>
            <a:ext cx="9144000" cy="3326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0" y="0"/>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LO: To consider the course structure and content in A2 Chemistry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50661574"/>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Alkanes </a:t>
            </a:r>
            <a:endParaRPr lang="en-GB" dirty="0"/>
          </a:p>
        </p:txBody>
      </p:sp>
      <p:sp>
        <p:nvSpPr>
          <p:cNvPr id="11" name="Content Placeholder 10"/>
          <p:cNvSpPr>
            <a:spLocks noGrp="1"/>
          </p:cNvSpPr>
          <p:nvPr>
            <p:ph idx="1"/>
          </p:nvPr>
        </p:nvSpPr>
        <p:spPr>
          <a:xfrm>
            <a:off x="611560" y="1700808"/>
            <a:ext cx="7488832" cy="4351338"/>
          </a:xfrm>
        </p:spPr>
        <p:txBody>
          <a:bodyPr>
            <a:normAutofit/>
          </a:bodyPr>
          <a:lstStyle/>
          <a:p>
            <a:pPr marL="0" indent="0">
              <a:buNone/>
            </a:pPr>
            <a:r>
              <a:rPr lang="en-GB" dirty="0" smtClean="0"/>
              <a:t>…are the simplest organic family </a:t>
            </a:r>
          </a:p>
          <a:p>
            <a:pPr marL="0" indent="0">
              <a:buNone/>
            </a:pPr>
            <a:endParaRPr lang="en-GB" dirty="0"/>
          </a:p>
          <a:p>
            <a:pPr marL="0" indent="0">
              <a:buNone/>
            </a:pPr>
            <a:r>
              <a:rPr lang="en-GB" dirty="0" smtClean="0"/>
              <a:t>…only contain carbon and hydrogen atoms</a:t>
            </a:r>
          </a:p>
          <a:p>
            <a:pPr marL="0" indent="0">
              <a:buNone/>
            </a:pPr>
            <a:endParaRPr lang="en-GB" dirty="0"/>
          </a:p>
          <a:p>
            <a:pPr marL="0" indent="0">
              <a:buNone/>
            </a:pPr>
            <a:r>
              <a:rPr lang="en-GB" dirty="0" smtClean="0"/>
              <a:t>…contain only single C-C bonds </a:t>
            </a:r>
          </a:p>
          <a:p>
            <a:pPr marL="0" indent="0">
              <a:buNone/>
            </a:pPr>
            <a:endParaRPr lang="en-GB" dirty="0"/>
          </a:p>
          <a:p>
            <a:pPr marL="0" indent="0">
              <a:buNone/>
            </a:pPr>
            <a:r>
              <a:rPr lang="en-GB" dirty="0" smtClean="0"/>
              <a:t>…have the ending –</a:t>
            </a:r>
            <a:r>
              <a:rPr lang="en-GB" dirty="0" err="1" smtClean="0"/>
              <a:t>ane</a:t>
            </a:r>
            <a:r>
              <a:rPr lang="en-GB" dirty="0" smtClean="0"/>
              <a:t> </a:t>
            </a:r>
            <a:endParaRPr lang="en-GB" dirty="0"/>
          </a:p>
        </p:txBody>
      </p:sp>
      <p:sp>
        <p:nvSpPr>
          <p:cNvPr id="9" name="Rectangle 8"/>
          <p:cNvSpPr/>
          <p:nvPr/>
        </p:nvSpPr>
        <p:spPr>
          <a:xfrm>
            <a:off x="0" y="0"/>
            <a:ext cx="9144000" cy="3326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0" y="0"/>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LO: To consider the course structure and content in A2 Chemistry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76095247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 calcmode="lin" valueType="num">
                                      <p:cBhvr additive="base">
                                        <p:cTn id="7" dur="500" fill="hold"/>
                                        <p:tgtEl>
                                          <p:spTgt spid="11">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11">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1">
                                            <p:txEl>
                                              <p:pRg st="2" end="2"/>
                                            </p:txEl>
                                          </p:spTgt>
                                        </p:tgtEl>
                                        <p:attrNameLst>
                                          <p:attrName>style.visibility</p:attrName>
                                        </p:attrNameLst>
                                      </p:cBhvr>
                                      <p:to>
                                        <p:strVal val="visible"/>
                                      </p:to>
                                    </p:set>
                                    <p:anim calcmode="lin" valueType="num">
                                      <p:cBhvr additive="base">
                                        <p:cTn id="13" dur="500" fill="hold"/>
                                        <p:tgtEl>
                                          <p:spTgt spid="11">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11">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xEl>
                                              <p:pRg st="4" end="4"/>
                                            </p:txEl>
                                          </p:spTgt>
                                        </p:tgtEl>
                                        <p:attrNameLst>
                                          <p:attrName>style.visibility</p:attrName>
                                        </p:attrNameLst>
                                      </p:cBhvr>
                                      <p:to>
                                        <p:strVal val="visible"/>
                                      </p:to>
                                    </p:set>
                                    <p:anim calcmode="lin" valueType="num">
                                      <p:cBhvr additive="base">
                                        <p:cTn id="19" dur="500" fill="hold"/>
                                        <p:tgtEl>
                                          <p:spTgt spid="11">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11">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1">
                                            <p:txEl>
                                              <p:pRg st="6" end="6"/>
                                            </p:txEl>
                                          </p:spTgt>
                                        </p:tgtEl>
                                        <p:attrNameLst>
                                          <p:attrName>style.visibility</p:attrName>
                                        </p:attrNameLst>
                                      </p:cBhvr>
                                      <p:to>
                                        <p:strVal val="visible"/>
                                      </p:to>
                                    </p:set>
                                    <p:anim calcmode="lin" valueType="num">
                                      <p:cBhvr additive="base">
                                        <p:cTn id="25" dur="500" fill="hold"/>
                                        <p:tgtEl>
                                          <p:spTgt spid="11">
                                            <p:txEl>
                                              <p:pRg st="6" end="6"/>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11">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nvPr>
        </p:nvGraphicFramePr>
        <p:xfrm>
          <a:off x="6608618" y="425674"/>
          <a:ext cx="2393372" cy="6362460"/>
        </p:xfrm>
        <a:graphic>
          <a:graphicData uri="http://schemas.openxmlformats.org/drawingml/2006/table">
            <a:tbl>
              <a:tblPr firstRow="1" bandRow="1">
                <a:tableStyleId>{5940675A-B579-460E-94D1-54222C63F5DA}</a:tableStyleId>
              </a:tblPr>
              <a:tblGrid>
                <a:gridCol w="1188526">
                  <a:extLst>
                    <a:ext uri="{9D8B030D-6E8A-4147-A177-3AD203B41FA5}">
                      <a16:colId xmlns:a16="http://schemas.microsoft.com/office/drawing/2014/main" val="20000"/>
                    </a:ext>
                  </a:extLst>
                </a:gridCol>
                <a:gridCol w="1204846">
                  <a:extLst>
                    <a:ext uri="{9D8B030D-6E8A-4147-A177-3AD203B41FA5}">
                      <a16:colId xmlns:a16="http://schemas.microsoft.com/office/drawing/2014/main" val="20001"/>
                    </a:ext>
                  </a:extLst>
                </a:gridCol>
              </a:tblGrid>
              <a:tr h="863405">
                <a:tc>
                  <a:txBody>
                    <a:bodyPr/>
                    <a:lstStyle/>
                    <a:p>
                      <a:pPr algn="ctr"/>
                      <a:r>
                        <a:rPr lang="en-GB" dirty="0" smtClean="0"/>
                        <a:t>Number of</a:t>
                      </a:r>
                      <a:r>
                        <a:rPr lang="en-GB" baseline="0" dirty="0" smtClean="0"/>
                        <a:t> carbon atoms</a:t>
                      </a:r>
                      <a:endParaRPr lang="en-GB" dirty="0"/>
                    </a:p>
                  </a:txBody>
                  <a:tcPr anchor="ctr"/>
                </a:tc>
                <a:tc>
                  <a:txBody>
                    <a:bodyPr/>
                    <a:lstStyle/>
                    <a:p>
                      <a:pPr algn="ctr"/>
                      <a:r>
                        <a:rPr lang="en-GB" dirty="0" smtClean="0"/>
                        <a:t>Prefix</a:t>
                      </a:r>
                      <a:endParaRPr lang="en-GB" dirty="0"/>
                    </a:p>
                  </a:txBody>
                  <a:tcPr anchor="ctr"/>
                </a:tc>
                <a:extLst>
                  <a:ext uri="{0D108BD9-81ED-4DB2-BD59-A6C34878D82A}">
                    <a16:rowId xmlns:a16="http://schemas.microsoft.com/office/drawing/2014/main" val="10000"/>
                  </a:ext>
                </a:extLst>
              </a:tr>
              <a:tr h="544806">
                <a:tc>
                  <a:txBody>
                    <a:bodyPr/>
                    <a:lstStyle/>
                    <a:p>
                      <a:pPr algn="ctr"/>
                      <a:r>
                        <a:rPr lang="en-GB" dirty="0" smtClean="0"/>
                        <a:t>1</a:t>
                      </a:r>
                      <a:endParaRPr lang="en-GB" dirty="0"/>
                    </a:p>
                  </a:txBody>
                  <a:tcPr anchor="ctr"/>
                </a:tc>
                <a:tc>
                  <a:txBody>
                    <a:bodyPr/>
                    <a:lstStyle/>
                    <a:p>
                      <a:pPr algn="ctr"/>
                      <a:r>
                        <a:rPr lang="en-GB" dirty="0" smtClean="0"/>
                        <a:t>Meth- </a:t>
                      </a:r>
                      <a:endParaRPr lang="en-GB" dirty="0"/>
                    </a:p>
                  </a:txBody>
                  <a:tcPr anchor="ctr"/>
                </a:tc>
                <a:extLst>
                  <a:ext uri="{0D108BD9-81ED-4DB2-BD59-A6C34878D82A}">
                    <a16:rowId xmlns:a16="http://schemas.microsoft.com/office/drawing/2014/main" val="10001"/>
                  </a:ext>
                </a:extLst>
              </a:tr>
              <a:tr h="544806">
                <a:tc>
                  <a:txBody>
                    <a:bodyPr/>
                    <a:lstStyle/>
                    <a:p>
                      <a:pPr algn="ctr"/>
                      <a:r>
                        <a:rPr lang="en-GB" dirty="0" smtClean="0"/>
                        <a:t>2</a:t>
                      </a:r>
                      <a:endParaRPr lang="en-GB" dirty="0"/>
                    </a:p>
                  </a:txBody>
                  <a:tcPr anchor="ctr"/>
                </a:tc>
                <a:tc>
                  <a:txBody>
                    <a:bodyPr/>
                    <a:lstStyle/>
                    <a:p>
                      <a:pPr algn="ctr"/>
                      <a:r>
                        <a:rPr lang="en-GB" dirty="0" smtClean="0"/>
                        <a:t>Eth- </a:t>
                      </a:r>
                      <a:endParaRPr lang="en-GB" dirty="0"/>
                    </a:p>
                  </a:txBody>
                  <a:tcPr anchor="ctr"/>
                </a:tc>
                <a:extLst>
                  <a:ext uri="{0D108BD9-81ED-4DB2-BD59-A6C34878D82A}">
                    <a16:rowId xmlns:a16="http://schemas.microsoft.com/office/drawing/2014/main" val="10002"/>
                  </a:ext>
                </a:extLst>
              </a:tr>
              <a:tr h="544806">
                <a:tc>
                  <a:txBody>
                    <a:bodyPr/>
                    <a:lstStyle/>
                    <a:p>
                      <a:pPr algn="ctr"/>
                      <a:r>
                        <a:rPr lang="en-GB" dirty="0" smtClean="0"/>
                        <a:t>3</a:t>
                      </a:r>
                      <a:endParaRPr lang="en-GB" dirty="0"/>
                    </a:p>
                  </a:txBody>
                  <a:tcPr anchor="ctr"/>
                </a:tc>
                <a:tc>
                  <a:txBody>
                    <a:bodyPr/>
                    <a:lstStyle/>
                    <a:p>
                      <a:pPr algn="ctr"/>
                      <a:r>
                        <a:rPr lang="en-GB" dirty="0" smtClean="0"/>
                        <a:t>Prop- </a:t>
                      </a:r>
                      <a:endParaRPr lang="en-GB" dirty="0"/>
                    </a:p>
                  </a:txBody>
                  <a:tcPr anchor="ctr"/>
                </a:tc>
                <a:extLst>
                  <a:ext uri="{0D108BD9-81ED-4DB2-BD59-A6C34878D82A}">
                    <a16:rowId xmlns:a16="http://schemas.microsoft.com/office/drawing/2014/main" val="10003"/>
                  </a:ext>
                </a:extLst>
              </a:tr>
              <a:tr h="544806">
                <a:tc>
                  <a:txBody>
                    <a:bodyPr/>
                    <a:lstStyle/>
                    <a:p>
                      <a:pPr algn="ctr"/>
                      <a:r>
                        <a:rPr lang="en-GB" dirty="0" smtClean="0"/>
                        <a:t>4</a:t>
                      </a:r>
                      <a:endParaRPr lang="en-GB" dirty="0"/>
                    </a:p>
                  </a:txBody>
                  <a:tcPr anchor="ctr"/>
                </a:tc>
                <a:tc>
                  <a:txBody>
                    <a:bodyPr/>
                    <a:lstStyle/>
                    <a:p>
                      <a:pPr algn="ctr"/>
                      <a:r>
                        <a:rPr lang="en-GB" dirty="0" smtClean="0"/>
                        <a:t>But- </a:t>
                      </a:r>
                      <a:endParaRPr lang="en-GB" dirty="0"/>
                    </a:p>
                  </a:txBody>
                  <a:tcPr anchor="ctr"/>
                </a:tc>
                <a:extLst>
                  <a:ext uri="{0D108BD9-81ED-4DB2-BD59-A6C34878D82A}">
                    <a16:rowId xmlns:a16="http://schemas.microsoft.com/office/drawing/2014/main" val="10004"/>
                  </a:ext>
                </a:extLst>
              </a:tr>
              <a:tr h="544806">
                <a:tc>
                  <a:txBody>
                    <a:bodyPr/>
                    <a:lstStyle/>
                    <a:p>
                      <a:pPr algn="ctr"/>
                      <a:r>
                        <a:rPr lang="en-GB" dirty="0" smtClean="0"/>
                        <a:t>5</a:t>
                      </a:r>
                      <a:endParaRPr lang="en-GB" dirty="0"/>
                    </a:p>
                  </a:txBody>
                  <a:tcPr anchor="ctr"/>
                </a:tc>
                <a:tc>
                  <a:txBody>
                    <a:bodyPr/>
                    <a:lstStyle/>
                    <a:p>
                      <a:pPr algn="ctr"/>
                      <a:r>
                        <a:rPr lang="en-GB" dirty="0" smtClean="0"/>
                        <a:t>Pent- </a:t>
                      </a:r>
                      <a:endParaRPr lang="en-GB" dirty="0"/>
                    </a:p>
                  </a:txBody>
                  <a:tcPr anchor="ctr"/>
                </a:tc>
                <a:extLst>
                  <a:ext uri="{0D108BD9-81ED-4DB2-BD59-A6C34878D82A}">
                    <a16:rowId xmlns:a16="http://schemas.microsoft.com/office/drawing/2014/main" val="10005"/>
                  </a:ext>
                </a:extLst>
              </a:tr>
              <a:tr h="544806">
                <a:tc>
                  <a:txBody>
                    <a:bodyPr/>
                    <a:lstStyle/>
                    <a:p>
                      <a:pPr algn="ctr"/>
                      <a:r>
                        <a:rPr lang="en-GB" dirty="0" smtClean="0"/>
                        <a:t>6</a:t>
                      </a:r>
                      <a:endParaRPr lang="en-GB" dirty="0"/>
                    </a:p>
                  </a:txBody>
                  <a:tcPr anchor="ctr"/>
                </a:tc>
                <a:tc>
                  <a:txBody>
                    <a:bodyPr/>
                    <a:lstStyle/>
                    <a:p>
                      <a:pPr algn="ctr"/>
                      <a:r>
                        <a:rPr lang="en-GB" dirty="0" smtClean="0"/>
                        <a:t>Hex- </a:t>
                      </a:r>
                      <a:endParaRPr lang="en-GB" dirty="0"/>
                    </a:p>
                  </a:txBody>
                  <a:tcPr anchor="ctr"/>
                </a:tc>
                <a:extLst>
                  <a:ext uri="{0D108BD9-81ED-4DB2-BD59-A6C34878D82A}">
                    <a16:rowId xmlns:a16="http://schemas.microsoft.com/office/drawing/2014/main" val="10006"/>
                  </a:ext>
                </a:extLst>
              </a:tr>
              <a:tr h="544806">
                <a:tc>
                  <a:txBody>
                    <a:bodyPr/>
                    <a:lstStyle/>
                    <a:p>
                      <a:pPr algn="ctr"/>
                      <a:r>
                        <a:rPr lang="en-GB" dirty="0" smtClean="0"/>
                        <a:t>7</a:t>
                      </a:r>
                      <a:endParaRPr lang="en-GB" dirty="0"/>
                    </a:p>
                  </a:txBody>
                  <a:tcPr anchor="ctr"/>
                </a:tc>
                <a:tc>
                  <a:txBody>
                    <a:bodyPr/>
                    <a:lstStyle/>
                    <a:p>
                      <a:pPr algn="ctr"/>
                      <a:r>
                        <a:rPr lang="en-GB" dirty="0" err="1" smtClean="0"/>
                        <a:t>Hept</a:t>
                      </a:r>
                      <a:r>
                        <a:rPr lang="en-GB" dirty="0" smtClean="0"/>
                        <a:t>- </a:t>
                      </a:r>
                      <a:endParaRPr lang="en-GB" dirty="0"/>
                    </a:p>
                  </a:txBody>
                  <a:tcPr anchor="ctr"/>
                </a:tc>
                <a:extLst>
                  <a:ext uri="{0D108BD9-81ED-4DB2-BD59-A6C34878D82A}">
                    <a16:rowId xmlns:a16="http://schemas.microsoft.com/office/drawing/2014/main" val="10007"/>
                  </a:ext>
                </a:extLst>
              </a:tr>
              <a:tr h="544806">
                <a:tc>
                  <a:txBody>
                    <a:bodyPr/>
                    <a:lstStyle/>
                    <a:p>
                      <a:pPr algn="ctr"/>
                      <a:r>
                        <a:rPr lang="en-GB" dirty="0" smtClean="0"/>
                        <a:t>8</a:t>
                      </a:r>
                      <a:endParaRPr lang="en-GB" dirty="0"/>
                    </a:p>
                  </a:txBody>
                  <a:tcPr anchor="ctr"/>
                </a:tc>
                <a:tc>
                  <a:txBody>
                    <a:bodyPr/>
                    <a:lstStyle/>
                    <a:p>
                      <a:pPr algn="ctr"/>
                      <a:r>
                        <a:rPr lang="en-GB" dirty="0" smtClean="0"/>
                        <a:t>Oct- </a:t>
                      </a:r>
                      <a:endParaRPr lang="en-GB" dirty="0"/>
                    </a:p>
                  </a:txBody>
                  <a:tcPr anchor="ctr"/>
                </a:tc>
                <a:extLst>
                  <a:ext uri="{0D108BD9-81ED-4DB2-BD59-A6C34878D82A}">
                    <a16:rowId xmlns:a16="http://schemas.microsoft.com/office/drawing/2014/main" val="10008"/>
                  </a:ext>
                </a:extLst>
              </a:tr>
              <a:tr h="544806">
                <a:tc>
                  <a:txBody>
                    <a:bodyPr/>
                    <a:lstStyle/>
                    <a:p>
                      <a:pPr algn="ctr"/>
                      <a:r>
                        <a:rPr lang="en-GB" dirty="0" smtClean="0"/>
                        <a:t>9</a:t>
                      </a:r>
                      <a:endParaRPr lang="en-GB" dirty="0"/>
                    </a:p>
                  </a:txBody>
                  <a:tcPr anchor="ctr"/>
                </a:tc>
                <a:tc>
                  <a:txBody>
                    <a:bodyPr/>
                    <a:lstStyle/>
                    <a:p>
                      <a:pPr algn="ctr"/>
                      <a:r>
                        <a:rPr lang="en-GB" dirty="0" smtClean="0"/>
                        <a:t>Non- </a:t>
                      </a:r>
                      <a:endParaRPr lang="en-GB" dirty="0"/>
                    </a:p>
                  </a:txBody>
                  <a:tcPr anchor="ctr"/>
                </a:tc>
                <a:extLst>
                  <a:ext uri="{0D108BD9-81ED-4DB2-BD59-A6C34878D82A}">
                    <a16:rowId xmlns:a16="http://schemas.microsoft.com/office/drawing/2014/main" val="10009"/>
                  </a:ext>
                </a:extLst>
              </a:tr>
              <a:tr h="544806">
                <a:tc>
                  <a:txBody>
                    <a:bodyPr/>
                    <a:lstStyle/>
                    <a:p>
                      <a:pPr algn="ctr"/>
                      <a:r>
                        <a:rPr lang="en-GB" dirty="0" smtClean="0"/>
                        <a:t>10</a:t>
                      </a:r>
                      <a:endParaRPr lang="en-GB" dirty="0"/>
                    </a:p>
                  </a:txBody>
                  <a:tcPr anchor="ctr"/>
                </a:tc>
                <a:tc>
                  <a:txBody>
                    <a:bodyPr/>
                    <a:lstStyle/>
                    <a:p>
                      <a:pPr algn="ctr"/>
                      <a:r>
                        <a:rPr lang="en-GB" dirty="0" smtClean="0"/>
                        <a:t>Dec- </a:t>
                      </a:r>
                      <a:endParaRPr lang="en-GB" dirty="0"/>
                    </a:p>
                  </a:txBody>
                  <a:tcPr anchor="ctr"/>
                </a:tc>
                <a:extLst>
                  <a:ext uri="{0D108BD9-81ED-4DB2-BD59-A6C34878D82A}">
                    <a16:rowId xmlns:a16="http://schemas.microsoft.com/office/drawing/2014/main" val="10010"/>
                  </a:ext>
                </a:extLst>
              </a:tr>
            </a:tbl>
          </a:graphicData>
        </a:graphic>
      </p:graphicFrame>
      <p:pic>
        <p:nvPicPr>
          <p:cNvPr id="2050" name="Picture 2" descr="http://2012books.lardbucket.org/books/introduction-to-chemistry-general-organic-and-biological/section_15/ceb9608ec0b972189e25b54fb971bb5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5575" y="476672"/>
            <a:ext cx="6214052" cy="173553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http://construction.seattlechildrens.org/wp-content/uploads/2011/03/Waldo-image_approved.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34873" y="3789040"/>
            <a:ext cx="1295580" cy="2899633"/>
          </a:xfrm>
          <a:prstGeom prst="rect">
            <a:avLst/>
          </a:prstGeom>
          <a:noFill/>
          <a:extLst>
            <a:ext uri="{909E8E84-426E-40DD-AFC4-6F175D3DCCD1}">
              <a14:hiddenFill xmlns:a14="http://schemas.microsoft.com/office/drawing/2010/main">
                <a:solidFill>
                  <a:srgbClr val="FFFFFF"/>
                </a:solidFill>
              </a14:hiddenFill>
            </a:ext>
          </a:extLst>
        </p:spPr>
      </p:pic>
      <p:sp>
        <p:nvSpPr>
          <p:cNvPr id="13" name="Rounded Rectangular Callout 12"/>
          <p:cNvSpPr/>
          <p:nvPr/>
        </p:nvSpPr>
        <p:spPr>
          <a:xfrm>
            <a:off x="354526" y="3872344"/>
            <a:ext cx="4505505" cy="2797649"/>
          </a:xfrm>
          <a:prstGeom prst="wedgeRoundRectCallout">
            <a:avLst>
              <a:gd name="adj1" fmla="val 65166"/>
              <a:gd name="adj2" fmla="val -35932"/>
              <a:gd name="adj3" fmla="val 16667"/>
            </a:avLst>
          </a:prstGeom>
          <a:ln w="57150"/>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smtClean="0">
                <a:ln>
                  <a:noFill/>
                </a:ln>
                <a:solidFill>
                  <a:srgbClr val="7030A0"/>
                </a:solidFill>
                <a:effectLst/>
                <a:uLnTx/>
                <a:uFillTx/>
                <a:latin typeface="Calibri"/>
                <a:ea typeface="+mn-ea"/>
                <a:cs typeface="+mn-cs"/>
              </a:rPr>
              <a:t>Wally Challenge!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Draw out and name 3 different organic molecules e.g. alcohols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smtClean="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 </a:t>
            </a:r>
          </a:p>
        </p:txBody>
      </p:sp>
      <p:sp>
        <p:nvSpPr>
          <p:cNvPr id="9" name="Rectangle 8"/>
          <p:cNvSpPr/>
          <p:nvPr/>
        </p:nvSpPr>
        <p:spPr>
          <a:xfrm>
            <a:off x="0" y="0"/>
            <a:ext cx="9144000" cy="3326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10" name="TextBox 9"/>
          <p:cNvSpPr txBox="1"/>
          <p:nvPr/>
        </p:nvSpPr>
        <p:spPr>
          <a:xfrm>
            <a:off x="0" y="0"/>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LO: To consider the course structure and content in A2 Chemistry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2" name="Rectangle 1"/>
          <p:cNvSpPr/>
          <p:nvPr/>
        </p:nvSpPr>
        <p:spPr>
          <a:xfrm>
            <a:off x="354527" y="2348880"/>
            <a:ext cx="5875925"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Calibri"/>
                <a:ea typeface="+mn-ea"/>
                <a:cs typeface="+mn-cs"/>
              </a:rPr>
              <a:t>Using the information on the screen </a:t>
            </a:r>
            <a:r>
              <a:rPr kumimoji="0" lang="en-GB" sz="2800" b="0" i="0" u="none" strike="noStrike" kern="1200" cap="none" spc="0" normalizeH="0" baseline="0" noProof="0" dirty="0" smtClean="0">
                <a:ln>
                  <a:noFill/>
                </a:ln>
                <a:solidFill>
                  <a:prstClr val="black"/>
                </a:solidFill>
                <a:effectLst/>
                <a:uLnTx/>
                <a:uFillTx/>
                <a:latin typeface="Calibri"/>
                <a:ea typeface="+mn-ea"/>
                <a:cs typeface="+mn-cs"/>
              </a:rPr>
              <a:t>draw </a:t>
            </a:r>
            <a:r>
              <a:rPr kumimoji="0" lang="en-GB" sz="2800" b="0" i="0" u="none" strike="noStrike" kern="1200" cap="none" spc="0" normalizeH="0" baseline="0" noProof="0" dirty="0">
                <a:ln>
                  <a:noFill/>
                </a:ln>
                <a:solidFill>
                  <a:prstClr val="black"/>
                </a:solidFill>
                <a:effectLst/>
                <a:uLnTx/>
                <a:uFillTx/>
                <a:latin typeface="Calibri"/>
                <a:ea typeface="+mn-ea"/>
                <a:cs typeface="+mn-cs"/>
              </a:rPr>
              <a:t>and name 3 different </a:t>
            </a:r>
            <a:r>
              <a:rPr kumimoji="0" lang="en-GB" sz="2800" b="0" i="0" u="none" strike="noStrike" kern="1200" cap="none" spc="0" normalizeH="0" baseline="0" noProof="0" dirty="0" smtClean="0">
                <a:ln>
                  <a:noFill/>
                </a:ln>
                <a:solidFill>
                  <a:prstClr val="black"/>
                </a:solidFill>
                <a:effectLst/>
                <a:uLnTx/>
                <a:uFillTx/>
                <a:latin typeface="Calibri"/>
                <a:ea typeface="+mn-ea"/>
                <a:cs typeface="+mn-cs"/>
              </a:rPr>
              <a:t>alkanes</a:t>
            </a:r>
            <a:endParaRPr kumimoji="0" lang="en-GB" sz="2800" b="0" i="0" u="none" strike="noStrike" kern="1200" cap="none" spc="0" normalizeH="0" baseline="0" noProof="0" dirty="0">
              <a:ln>
                <a:noFill/>
              </a:ln>
              <a:solidFill>
                <a:prstClr val="black"/>
              </a:solidFill>
              <a:effectLst/>
              <a:uLnTx/>
              <a:uFillTx/>
              <a:latin typeface="Calibri"/>
              <a:ea typeface="+mn-ea"/>
              <a:cs typeface="+mn-cs"/>
            </a:endParaRPr>
          </a:p>
        </p:txBody>
      </p:sp>
      <p:pic>
        <p:nvPicPr>
          <p:cNvPr id="1026" name="Picture 2" descr="Image result for methano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43608" y="5229200"/>
            <a:ext cx="1368152" cy="1209675"/>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2607278" y="5607878"/>
            <a:ext cx="194943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 methanol, CH</a:t>
            </a:r>
            <a:r>
              <a:rPr kumimoji="0" lang="en-GB" sz="2400" b="0" i="0" u="none" strike="noStrike" kern="1200" cap="none" spc="0" normalizeH="0" baseline="-25000" noProof="0" dirty="0" smtClean="0">
                <a:ln>
                  <a:noFill/>
                </a:ln>
                <a:solidFill>
                  <a:prstClr val="black"/>
                </a:solidFill>
                <a:effectLst/>
                <a:uLnTx/>
                <a:uFillTx/>
                <a:latin typeface="Calibri"/>
                <a:ea typeface="+mn-ea"/>
                <a:cs typeface="+mn-cs"/>
              </a:rPr>
              <a:t>3</a:t>
            </a:r>
            <a:r>
              <a:rPr kumimoji="0" lang="en-GB" sz="2400" b="0" i="0" u="none" strike="noStrike" kern="1200" cap="none" spc="0" normalizeH="0" baseline="0" noProof="0" dirty="0" smtClean="0">
                <a:ln>
                  <a:noFill/>
                </a:ln>
                <a:solidFill>
                  <a:prstClr val="black"/>
                </a:solidFill>
                <a:effectLst/>
                <a:uLnTx/>
                <a:uFillTx/>
                <a:latin typeface="Calibri"/>
                <a:ea typeface="+mn-ea"/>
                <a:cs typeface="+mn-cs"/>
              </a:rPr>
              <a:t>OH</a:t>
            </a:r>
            <a:endParaRPr kumimoji="0" lang="en-GB" sz="24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19697659"/>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smtClean="0"/>
              <a:t>Adding levels of difficulty…</a:t>
            </a:r>
            <a:endParaRPr lang="en-GB" dirty="0"/>
          </a:p>
        </p:txBody>
      </p:sp>
      <p:sp>
        <p:nvSpPr>
          <p:cNvPr id="3" name="Content Placeholder 2"/>
          <p:cNvSpPr>
            <a:spLocks noGrp="1"/>
          </p:cNvSpPr>
          <p:nvPr>
            <p:ph idx="1"/>
          </p:nvPr>
        </p:nvSpPr>
        <p:spPr>
          <a:xfrm>
            <a:off x="323528" y="1484784"/>
            <a:ext cx="8424936" cy="4824536"/>
          </a:xfrm>
        </p:spPr>
        <p:txBody>
          <a:bodyPr>
            <a:normAutofit fontScale="92500" lnSpcReduction="10000"/>
          </a:bodyPr>
          <a:lstStyle/>
          <a:p>
            <a:pPr marL="0" indent="0">
              <a:buNone/>
            </a:pPr>
            <a:r>
              <a:rPr lang="en-GB" dirty="0" smtClean="0"/>
              <a:t>More complex groups of organic compounds are each determined by their functional groups…</a:t>
            </a:r>
          </a:p>
          <a:p>
            <a:pPr marL="0" indent="0">
              <a:buNone/>
            </a:pPr>
            <a:endParaRPr lang="en-GB" dirty="0"/>
          </a:p>
          <a:p>
            <a:pPr marL="0" indent="0">
              <a:buNone/>
            </a:pPr>
            <a:r>
              <a:rPr lang="en-GB" i="1" dirty="0" smtClean="0">
                <a:solidFill>
                  <a:srgbClr val="FF0000"/>
                </a:solidFill>
              </a:rPr>
              <a:t>A functional group is a group of atoms that is responsible for the characteristic reactions of that type of compound. </a:t>
            </a:r>
          </a:p>
          <a:p>
            <a:pPr marL="0" indent="0">
              <a:buNone/>
            </a:pPr>
            <a:endParaRPr lang="en-GB" dirty="0"/>
          </a:p>
          <a:p>
            <a:pPr marL="0" indent="0">
              <a:buNone/>
            </a:pPr>
            <a:r>
              <a:rPr lang="en-GB" dirty="0" smtClean="0"/>
              <a:t>Functional groups also help determine the names of chemicals e.g. alcohols (containing an –OH bond) all end in -</a:t>
            </a:r>
            <a:r>
              <a:rPr lang="en-GB" dirty="0" err="1" smtClean="0"/>
              <a:t>ol</a:t>
            </a:r>
            <a:endParaRPr lang="en-GB" dirty="0"/>
          </a:p>
        </p:txBody>
      </p:sp>
      <p:sp>
        <p:nvSpPr>
          <p:cNvPr id="4" name="Rectangle 3"/>
          <p:cNvSpPr/>
          <p:nvPr/>
        </p:nvSpPr>
        <p:spPr>
          <a:xfrm>
            <a:off x="0" y="0"/>
            <a:ext cx="9144000" cy="3326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0" y="0"/>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LO: To consider the course structure and content in A2 Chemistry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37042584"/>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 calcmode="lin" valueType="num">
                                      <p:cBhvr additive="base">
                                        <p:cTn id="19"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3" name="Content Placeholder 2"/>
          <p:cNvSpPr>
            <a:spLocks noGrp="1"/>
          </p:cNvSpPr>
          <p:nvPr>
            <p:ph idx="1"/>
          </p:nvPr>
        </p:nvSpPr>
        <p:spPr/>
        <p:txBody>
          <a:bodyPr/>
          <a:lstStyle/>
          <a:p>
            <a:endParaRPr lang="en-GB"/>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64" y="411153"/>
            <a:ext cx="9151864" cy="60420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0" y="0"/>
            <a:ext cx="9144000" cy="3326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6" name="TextBox 5"/>
          <p:cNvSpPr txBox="1"/>
          <p:nvPr/>
        </p:nvSpPr>
        <p:spPr>
          <a:xfrm>
            <a:off x="0" y="0"/>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LO: To consider the course structure and content in A2 Chemistry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5915179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dirty="0" smtClean="0"/>
              <a:t>Rose </a:t>
            </a:r>
            <a:endParaRPr lang="en-GB" sz="8000" dirty="0"/>
          </a:p>
        </p:txBody>
      </p:sp>
      <p:sp>
        <p:nvSpPr>
          <p:cNvPr id="5" name="TextBox 4"/>
          <p:cNvSpPr txBox="1"/>
          <p:nvPr/>
        </p:nvSpPr>
        <p:spPr>
          <a:xfrm>
            <a:off x="628650" y="1717354"/>
            <a:ext cx="3415316" cy="489364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Rose</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perfumes are made from attar of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roses,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which is a mixture of volatile essential oils obtained by steam distilling the crushed petals of roses</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The main constituents of attar of roses are the fragrant alcohols </a:t>
            </a:r>
            <a:r>
              <a:rPr kumimoji="0" lang="en-GB" sz="2400" b="1" i="0" u="none" strike="noStrike" kern="1200" cap="none" spc="0" normalizeH="0" baseline="0" noProof="0" dirty="0">
                <a:ln>
                  <a:noFill/>
                </a:ln>
                <a:solidFill>
                  <a:prstClr val="black"/>
                </a:solidFill>
                <a:effectLst/>
                <a:uLnTx/>
                <a:uFillTx/>
                <a:latin typeface="Calibri" panose="020F0502020204030204"/>
                <a:ea typeface="+mn-ea"/>
                <a:cs typeface="+mn-cs"/>
              </a:rPr>
              <a:t>geraniol</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and </a:t>
            </a:r>
            <a:r>
              <a:rPr kumimoji="0" lang="en-GB" sz="2400" b="0" i="0" u="none" strike="noStrike" kern="1200" cap="none" spc="0" normalizeH="0" baseline="0" noProof="0" dirty="0" err="1" smtClean="0">
                <a:ln>
                  <a:noFill/>
                </a:ln>
                <a:solidFill>
                  <a:prstClr val="black"/>
                </a:solidFill>
                <a:effectLst/>
                <a:uLnTx/>
                <a:uFillTx/>
                <a:latin typeface="Calibri" panose="020F0502020204030204"/>
                <a:ea typeface="+mn-ea"/>
                <a:cs typeface="+mn-cs"/>
              </a:rPr>
              <a:t>citronellol</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and rose camphor, an </a:t>
            </a:r>
            <a:r>
              <a:rPr kumimoji="0" lang="en-GB" sz="2400" b="0" i="0" u="none" strike="noStrike" kern="1200" cap="none" spc="0" normalizeH="0" baseline="0" noProof="0" dirty="0" err="1">
                <a:ln>
                  <a:noFill/>
                </a:ln>
                <a:solidFill>
                  <a:prstClr val="black"/>
                </a:solidFill>
                <a:effectLst/>
                <a:uLnTx/>
                <a:uFillTx/>
                <a:latin typeface="Calibri" panose="020F0502020204030204"/>
                <a:ea typeface="+mn-ea"/>
                <a:cs typeface="+mn-cs"/>
              </a:rPr>
              <a:t>odorless</a:t>
            </a: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 solid composed of </a:t>
            </a:r>
            <a:r>
              <a:rPr kumimoji="0" lang="en-GB" sz="2400" b="0" i="0" u="none" strike="noStrike" kern="1200" cap="none" spc="0" normalizeH="0" baseline="0" noProof="0" dirty="0" smtClean="0">
                <a:ln>
                  <a:noFill/>
                </a:ln>
                <a:solidFill>
                  <a:prstClr val="black"/>
                </a:solidFill>
                <a:effectLst/>
                <a:uLnTx/>
                <a:uFillTx/>
                <a:latin typeface="Calibri" panose="020F0502020204030204"/>
                <a:ea typeface="+mn-ea"/>
                <a:cs typeface="+mn-cs"/>
              </a:rPr>
              <a:t>alkanes.</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flipH="1">
            <a:off x="4291347" y="1690689"/>
            <a:ext cx="4762500" cy="509587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32597" y="365126"/>
            <a:ext cx="5821250" cy="1352228"/>
          </a:xfrm>
          <a:prstGeom prst="rect">
            <a:avLst/>
          </a:prstGeom>
        </p:spPr>
      </p:pic>
      <p:sp>
        <p:nvSpPr>
          <p:cNvPr id="6" name="Rectangle 5"/>
          <p:cNvSpPr/>
          <p:nvPr/>
        </p:nvSpPr>
        <p:spPr>
          <a:xfrm>
            <a:off x="8000999" y="1041240"/>
            <a:ext cx="1052847" cy="855066"/>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p:cNvSpPr txBox="1"/>
          <p:nvPr/>
        </p:nvSpPr>
        <p:spPr>
          <a:xfrm>
            <a:off x="7955922" y="302576"/>
            <a:ext cx="1142999"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smtClean="0">
                <a:ln>
                  <a:noFill/>
                </a:ln>
                <a:solidFill>
                  <a:srgbClr val="FF0000"/>
                </a:solidFill>
                <a:effectLst/>
                <a:uLnTx/>
                <a:uFillTx/>
                <a:latin typeface="Calibri" panose="020F0502020204030204"/>
                <a:ea typeface="+mn-ea"/>
                <a:cs typeface="+mn-cs"/>
              </a:rPr>
              <a:t>Functional group for an alcohol </a:t>
            </a:r>
            <a:endParaRPr kumimoji="0" lang="en-GB" sz="1400" b="1" i="0" u="none" strike="noStrike" kern="1200" cap="none" spc="0" normalizeH="0" baseline="0" noProof="0" dirty="0">
              <a:ln>
                <a:noFill/>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677851"/>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dirty="0" smtClean="0"/>
              <a:t>Civet</a:t>
            </a:r>
            <a:endParaRPr lang="en-GB" sz="8000" dirty="0"/>
          </a:p>
        </p:txBody>
      </p:sp>
      <p:sp>
        <p:nvSpPr>
          <p:cNvPr id="5" name="TextBox 4"/>
          <p:cNvSpPr txBox="1"/>
          <p:nvPr/>
        </p:nvSpPr>
        <p:spPr>
          <a:xfrm>
            <a:off x="390618" y="1628577"/>
            <a:ext cx="3979160" cy="4154984"/>
          </a:xfrm>
          <a:prstGeom prst="rect">
            <a:avLst/>
          </a:prstGeom>
          <a:noFill/>
        </p:spPr>
        <p:txBody>
          <a:bodyPr wrap="square" rtlCol="0">
            <a:spAutoFit/>
          </a:bodyPr>
          <a:lstStyle/>
          <a:p>
            <a:pPr algn="ctr"/>
            <a:r>
              <a:rPr lang="en-GB" sz="2400" b="1" dirty="0" smtClean="0"/>
              <a:t>Civet </a:t>
            </a:r>
            <a:r>
              <a:rPr lang="en-GB" sz="2400" dirty="0" smtClean="0"/>
              <a:t>is </a:t>
            </a:r>
            <a:r>
              <a:rPr lang="en-GB" sz="2400" dirty="0"/>
              <a:t>the glandular secretion produced by both sexes of the civet cat. Civet is a soft, almost liquid material</a:t>
            </a:r>
            <a:r>
              <a:rPr lang="en-GB" sz="2400" dirty="0" smtClean="0"/>
              <a:t>. The </a:t>
            </a:r>
            <a:r>
              <a:rPr lang="en-GB" sz="2400" dirty="0"/>
              <a:t>chemical in civet oil that gives it most of its distinctive </a:t>
            </a:r>
            <a:r>
              <a:rPr lang="en-GB" sz="2400" dirty="0" err="1"/>
              <a:t>odor</a:t>
            </a:r>
            <a:r>
              <a:rPr lang="en-GB" sz="2400" dirty="0"/>
              <a:t> </a:t>
            </a:r>
            <a:r>
              <a:rPr lang="en-GB" sz="2400" dirty="0" smtClean="0"/>
              <a:t>is the ketone, </a:t>
            </a:r>
            <a:r>
              <a:rPr lang="en-GB" sz="2400" b="1" dirty="0" err="1" smtClean="0"/>
              <a:t>civetone</a:t>
            </a:r>
            <a:r>
              <a:rPr lang="en-GB" sz="2400" dirty="0"/>
              <a:t>. In order to attract jaguars to camera traps, field biologists have used the cologne Calvin Klein's Obsession For </a:t>
            </a:r>
            <a:r>
              <a:rPr lang="en-GB" sz="2400" dirty="0" smtClean="0"/>
              <a:t>Men!</a:t>
            </a:r>
            <a:endParaRPr lang="en-GB" sz="2400" dirty="0"/>
          </a:p>
        </p:txBody>
      </p:sp>
      <p:sp>
        <p:nvSpPr>
          <p:cNvPr id="3" name="AutoShape 6" descr="https://i.guim.co.uk/img/static/sys-images/Environment/Pix/columnists/2012/11/19/1353338487660/Indonesians-Farm-Civet-Ca-009.jpg?w=620&amp;q=85&amp;auto=format&amp;sharp=10&amp;s=39f5bc5ab0e29532f5694593c43d0b57"/>
          <p:cNvSpPr>
            <a:spLocks noChangeAspect="1" noChangeArrowheads="1"/>
          </p:cNvSpPr>
          <p:nvPr/>
        </p:nvSpPr>
        <p:spPr bwMode="auto">
          <a:xfrm>
            <a:off x="155575" y="-1698625"/>
            <a:ext cx="59055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Indonesians Farm Civet Cats To Produce World's Most Valuable Coff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0" descr="Indonesians Farm Civet Cats To Produce World's Most Valuable Coffe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pic>
        <p:nvPicPr>
          <p:cNvPr id="15374" name="Picture 14" descr="http://www.skullsunlimited.com/userfiles/image/african%20cive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4433687" y="3890734"/>
            <a:ext cx="4470879" cy="2741002"/>
          </a:xfrm>
          <a:prstGeom prst="rect">
            <a:avLst/>
          </a:prstGeom>
          <a:noFill/>
          <a:extLst>
            <a:ext uri="{909E8E84-426E-40DD-AFC4-6F175D3DCCD1}">
              <a14:hiddenFill xmlns:a14="http://schemas.microsoft.com/office/drawing/2010/main">
                <a:solidFill>
                  <a:srgbClr val="FFFFFF"/>
                </a:solidFill>
              </a14:hiddenFill>
            </a:ext>
          </a:extLst>
        </p:spPr>
      </p:pic>
      <p:pic>
        <p:nvPicPr>
          <p:cNvPr id="15376" name="Picture 16" descr="Civetone.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34458" y="588496"/>
            <a:ext cx="1905837" cy="3117573"/>
          </a:xfrm>
          <a:prstGeom prst="rect">
            <a:avLst/>
          </a:prstGeom>
          <a:noFill/>
          <a:extLst>
            <a:ext uri="{909E8E84-426E-40DD-AFC4-6F175D3DCCD1}">
              <a14:hiddenFill xmlns:a14="http://schemas.microsoft.com/office/drawing/2010/main">
                <a:solidFill>
                  <a:srgbClr val="FFFFFF"/>
                </a:solidFill>
              </a14:hiddenFill>
            </a:ext>
          </a:extLst>
        </p:spPr>
      </p:pic>
      <p:pic>
        <p:nvPicPr>
          <p:cNvPr id="15378" name="Picture 18" descr="Civetone 3D ball.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40295" y="534931"/>
            <a:ext cx="2505843" cy="3224701"/>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p:cNvSpPr/>
          <p:nvPr/>
        </p:nvSpPr>
        <p:spPr>
          <a:xfrm>
            <a:off x="5512777" y="386862"/>
            <a:ext cx="548298" cy="101111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369778" y="386862"/>
            <a:ext cx="1142999" cy="738664"/>
          </a:xfrm>
          <a:prstGeom prst="rect">
            <a:avLst/>
          </a:prstGeom>
          <a:noFill/>
        </p:spPr>
        <p:txBody>
          <a:bodyPr wrap="square" rtlCol="0">
            <a:spAutoFit/>
          </a:bodyPr>
          <a:lstStyle/>
          <a:p>
            <a:pPr algn="ctr"/>
            <a:r>
              <a:rPr lang="en-GB" sz="1400" b="1" dirty="0" smtClean="0">
                <a:solidFill>
                  <a:srgbClr val="FF0000"/>
                </a:solidFill>
              </a:rPr>
              <a:t>Functional group for a ketone</a:t>
            </a:r>
            <a:endParaRPr lang="en-GB" sz="1400" b="1" dirty="0">
              <a:solidFill>
                <a:srgbClr val="FF0000"/>
              </a:solidFill>
            </a:endParaRPr>
          </a:p>
        </p:txBody>
      </p:sp>
    </p:spTree>
    <p:extLst>
      <p:ext uri="{BB962C8B-B14F-4D97-AF65-F5344CB8AC3E}">
        <p14:creationId xmlns:p14="http://schemas.microsoft.com/office/powerpoint/2010/main" val="2654534610"/>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8000" dirty="0" smtClean="0"/>
              <a:t>Vanilla </a:t>
            </a:r>
            <a:endParaRPr lang="en-GB" sz="8000" dirty="0"/>
          </a:p>
        </p:txBody>
      </p:sp>
      <p:sp>
        <p:nvSpPr>
          <p:cNvPr id="5" name="TextBox 4"/>
          <p:cNvSpPr txBox="1"/>
          <p:nvPr/>
        </p:nvSpPr>
        <p:spPr>
          <a:xfrm>
            <a:off x="390618" y="1628577"/>
            <a:ext cx="3979160" cy="4154984"/>
          </a:xfrm>
          <a:prstGeom prst="rect">
            <a:avLst/>
          </a:prstGeom>
          <a:noFill/>
        </p:spPr>
        <p:txBody>
          <a:bodyPr wrap="square" rtlCol="0">
            <a:spAutoFit/>
          </a:bodyPr>
          <a:lstStyle/>
          <a:p>
            <a:pPr algn="ctr"/>
            <a:r>
              <a:rPr lang="en-GB" sz="2400" b="1" dirty="0" smtClean="0"/>
              <a:t>Vanilla </a:t>
            </a:r>
            <a:r>
              <a:rPr lang="en-GB" sz="2400" dirty="0" smtClean="0"/>
              <a:t>is </a:t>
            </a:r>
            <a:r>
              <a:rPr lang="en-GB" sz="2400" dirty="0"/>
              <a:t>a </a:t>
            </a:r>
            <a:r>
              <a:rPr lang="en-GB" sz="2400" dirty="0" smtClean="0"/>
              <a:t>aldehyde</a:t>
            </a:r>
            <a:r>
              <a:rPr lang="en-GB" sz="2400" dirty="0"/>
              <a:t>, which is an organic compound with the molecular formula C</a:t>
            </a:r>
            <a:r>
              <a:rPr lang="en-GB" sz="2400" baseline="-25000" dirty="0"/>
              <a:t>8</a:t>
            </a:r>
            <a:r>
              <a:rPr lang="en-GB" sz="2400" dirty="0"/>
              <a:t>H</a:t>
            </a:r>
            <a:r>
              <a:rPr lang="en-GB" sz="2400" baseline="-25000" dirty="0"/>
              <a:t>8</a:t>
            </a:r>
            <a:r>
              <a:rPr lang="en-GB" sz="2400" dirty="0"/>
              <a:t>O</a:t>
            </a:r>
            <a:r>
              <a:rPr lang="en-GB" sz="2400" baseline="-25000" dirty="0"/>
              <a:t>3</a:t>
            </a:r>
            <a:r>
              <a:rPr lang="en-GB" sz="2400" dirty="0"/>
              <a:t>.</a:t>
            </a:r>
            <a:r>
              <a:rPr lang="en-GB" sz="2400" b="1" dirty="0" smtClean="0"/>
              <a:t> </a:t>
            </a:r>
          </a:p>
          <a:p>
            <a:pPr algn="ctr"/>
            <a:endParaRPr lang="en-GB" sz="2400" b="1" dirty="0"/>
          </a:p>
          <a:p>
            <a:pPr algn="ctr"/>
            <a:r>
              <a:rPr lang="en-GB" sz="2400" dirty="0"/>
              <a:t>It is the primary component of the extract of the vanilla bean. Synthetic </a:t>
            </a:r>
            <a:r>
              <a:rPr lang="en-GB" sz="2400" b="1" dirty="0"/>
              <a:t>vanillin</a:t>
            </a:r>
            <a:r>
              <a:rPr lang="en-GB" sz="2400" dirty="0"/>
              <a:t> is now used more often than natural vanilla extract as a </a:t>
            </a:r>
            <a:r>
              <a:rPr lang="en-GB" sz="2400" dirty="0" smtClean="0"/>
              <a:t>flavouring </a:t>
            </a:r>
            <a:r>
              <a:rPr lang="en-GB" sz="2400" dirty="0"/>
              <a:t>agent in foods, beverages, and pharmaceuticals.</a:t>
            </a:r>
          </a:p>
        </p:txBody>
      </p:sp>
      <p:sp>
        <p:nvSpPr>
          <p:cNvPr id="3" name="AutoShape 6" descr="https://i.guim.co.uk/img/static/sys-images/Environment/Pix/columnists/2012/11/19/1353338487660/Indonesians-Farm-Civet-Ca-009.jpg?w=620&amp;q=85&amp;auto=format&amp;sharp=10&amp;s=39f5bc5ab0e29532f5694593c43d0b57"/>
          <p:cNvSpPr>
            <a:spLocks noChangeAspect="1" noChangeArrowheads="1"/>
          </p:cNvSpPr>
          <p:nvPr/>
        </p:nvSpPr>
        <p:spPr bwMode="auto">
          <a:xfrm>
            <a:off x="155575" y="-1698625"/>
            <a:ext cx="5905500" cy="35433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4" name="AutoShape 8" descr="Indonesians Farm Civet Cats To Produce World's Most Valuable Coffee"/>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6" name="AutoShape 10" descr="Indonesians Farm Civet Cats To Produce World's Most Valuable Coffee"/>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
        <p:nvSpPr>
          <p:cNvPr id="7" name="Rectangle 6"/>
          <p:cNvSpPr/>
          <p:nvPr/>
        </p:nvSpPr>
        <p:spPr>
          <a:xfrm>
            <a:off x="5512777" y="386862"/>
            <a:ext cx="981540" cy="88082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7"/>
          <p:cNvSpPr txBox="1"/>
          <p:nvPr/>
        </p:nvSpPr>
        <p:spPr>
          <a:xfrm>
            <a:off x="4369778" y="386862"/>
            <a:ext cx="1142999" cy="738664"/>
          </a:xfrm>
          <a:prstGeom prst="rect">
            <a:avLst/>
          </a:prstGeom>
          <a:noFill/>
        </p:spPr>
        <p:txBody>
          <a:bodyPr wrap="square" rtlCol="0">
            <a:spAutoFit/>
          </a:bodyPr>
          <a:lstStyle/>
          <a:p>
            <a:pPr algn="ctr"/>
            <a:r>
              <a:rPr lang="en-GB" sz="1400" b="1" dirty="0" smtClean="0">
                <a:solidFill>
                  <a:srgbClr val="FF0000"/>
                </a:solidFill>
              </a:rPr>
              <a:t>Functional group for an aldehyde </a:t>
            </a:r>
            <a:endParaRPr lang="en-GB" sz="1400" b="1" dirty="0">
              <a:solidFill>
                <a:srgbClr val="FF0000"/>
              </a:solidFill>
            </a:endParaRPr>
          </a:p>
        </p:txBody>
      </p:sp>
      <p:pic>
        <p:nvPicPr>
          <p:cNvPr id="11266" name="Picture 2" descr="Skeletal formula of a vanillin minor tautom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681807" y="578826"/>
            <a:ext cx="2391930" cy="2604548"/>
          </a:xfrm>
          <a:prstGeom prst="rect">
            <a:avLst/>
          </a:prstGeom>
          <a:noFill/>
          <a:extLst>
            <a:ext uri="{909E8E84-426E-40DD-AFC4-6F175D3DCCD1}">
              <a14:hiddenFill xmlns:a14="http://schemas.microsoft.com/office/drawing/2010/main">
                <a:solidFill>
                  <a:srgbClr val="FFFFFF"/>
                </a:solidFill>
              </a14:hiddenFill>
            </a:ext>
          </a:extLst>
        </p:spPr>
      </p:pic>
      <p:pic>
        <p:nvPicPr>
          <p:cNvPr id="11268" name="Picture 4" descr="http://www.glade.com/%7E/media/glade/fragrances/fragrance-cues/pure-vanilla-joy.jpg?sc_lang=en"/>
          <p:cNvPicPr>
            <a:picLocks noChangeAspect="1" noChangeArrowheads="1"/>
          </p:cNvPicPr>
          <p:nvPr/>
        </p:nvPicPr>
        <p:blipFill rotWithShape="1">
          <a:blip r:embed="rId3">
            <a:extLst>
              <a:ext uri="{28A0092B-C50C-407E-A947-70E740481C1C}">
                <a14:useLocalDpi xmlns:a14="http://schemas.microsoft.com/office/drawing/2010/main" val="0"/>
              </a:ext>
            </a:extLst>
          </a:blip>
          <a:srcRect l="11441" b="12277"/>
          <a:stretch/>
        </p:blipFill>
        <p:spPr bwMode="auto">
          <a:xfrm>
            <a:off x="4533613" y="3273889"/>
            <a:ext cx="4343399" cy="35638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65493113"/>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b="1" dirty="0" smtClean="0">
                <a:solidFill>
                  <a:srgbClr val="FF0000"/>
                </a:solidFill>
              </a:rPr>
              <a:t>Your turn!</a:t>
            </a:r>
            <a:endParaRPr lang="en-GB" b="1" dirty="0">
              <a:solidFill>
                <a:srgbClr val="FF0000"/>
              </a:solidFill>
            </a:endParaRPr>
          </a:p>
        </p:txBody>
      </p:sp>
      <p:sp>
        <p:nvSpPr>
          <p:cNvPr id="3" name="Content Placeholder 2"/>
          <p:cNvSpPr>
            <a:spLocks noGrp="1"/>
          </p:cNvSpPr>
          <p:nvPr>
            <p:ph idx="1"/>
          </p:nvPr>
        </p:nvSpPr>
        <p:spPr/>
        <p:txBody>
          <a:bodyPr/>
          <a:lstStyle/>
          <a:p>
            <a:pPr marL="0" indent="0">
              <a:buNone/>
            </a:pPr>
            <a:r>
              <a:rPr lang="en-GB" dirty="0" smtClean="0"/>
              <a:t>Select a scent to research – it could be the smell from a fruit, flower or a component of a perfume that you like</a:t>
            </a:r>
          </a:p>
          <a:p>
            <a:pPr marL="0" indent="0">
              <a:buNone/>
            </a:pPr>
            <a:endParaRPr lang="en-GB" dirty="0"/>
          </a:p>
          <a:p>
            <a:pPr marL="0" indent="0">
              <a:buNone/>
            </a:pPr>
            <a:r>
              <a:rPr lang="en-GB" dirty="0" smtClean="0"/>
              <a:t>Identify its formula and structure and then try to identify the functional groups within its structure which lead to its properties and reactions </a:t>
            </a:r>
            <a:endParaRPr lang="en-GB" dirty="0"/>
          </a:p>
        </p:txBody>
      </p:sp>
      <p:sp>
        <p:nvSpPr>
          <p:cNvPr id="4" name="Rectangle 3"/>
          <p:cNvSpPr/>
          <p:nvPr/>
        </p:nvSpPr>
        <p:spPr>
          <a:xfrm>
            <a:off x="0" y="0"/>
            <a:ext cx="9144000" cy="332656"/>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TextBox 4"/>
          <p:cNvSpPr txBox="1"/>
          <p:nvPr/>
        </p:nvSpPr>
        <p:spPr>
          <a:xfrm>
            <a:off x="0" y="0"/>
            <a:ext cx="91440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smtClean="0">
                <a:ln>
                  <a:noFill/>
                </a:ln>
                <a:solidFill>
                  <a:prstClr val="black"/>
                </a:solidFill>
                <a:effectLst/>
                <a:uLnTx/>
                <a:uFillTx/>
                <a:latin typeface="Calibri"/>
                <a:ea typeface="+mn-ea"/>
                <a:cs typeface="+mn-cs"/>
              </a:rPr>
              <a:t>LO: To consider the course structure and content in A2 Chemistry </a:t>
            </a:r>
            <a:endParaRPr kumimoji="0" lang="en-GB" sz="18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13049278"/>
      </p:ext>
    </p:extLst>
  </p:cSld>
  <p:clrMapOvr>
    <a:masterClrMapping/>
  </p:clrMapOvr>
  <mc:AlternateContent xmlns:mc="http://schemas.openxmlformats.org/markup-compatibility/2006" xmlns:p14="http://schemas.microsoft.com/office/powerpoint/2010/main">
    <mc:Choice Requires="p14">
      <p:transition p14:dur="250" advClick="0" advTm="5000"/>
    </mc:Choice>
    <mc:Fallback xmlns="">
      <p:transition advClick="0" advTm="5000"/>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337625" y="245077"/>
            <a:ext cx="7385346" cy="1375805"/>
          </a:xfrm>
        </p:spPr>
        <p:txBody>
          <a:bodyPr>
            <a:normAutofit/>
          </a:bodyPr>
          <a:lstStyle/>
          <a:p>
            <a:pPr algn="l"/>
            <a:r>
              <a:rPr lang="en-US" sz="8800" dirty="0">
                <a:solidFill>
                  <a:srgbClr val="FCDE79"/>
                </a:solidFill>
                <a:latin typeface="Gloucester MT Extra Condensed" panose="02030808020601010101" pitchFamily="18" charset="77"/>
              </a:rPr>
              <a:t>Meet the team:</a:t>
            </a:r>
          </a:p>
        </p:txBody>
      </p:sp>
      <p:sp>
        <p:nvSpPr>
          <p:cNvPr id="7" name="TextBox 6">
            <a:extLst>
              <a:ext uri="{FF2B5EF4-FFF2-40B4-BE49-F238E27FC236}">
                <a16:creationId xmlns:a16="http://schemas.microsoft.com/office/drawing/2014/main" id="{1CF2C1EE-A84E-45C7-84F1-D3CF83A766EF}"/>
              </a:ext>
            </a:extLst>
          </p:cNvPr>
          <p:cNvSpPr txBox="1"/>
          <p:nvPr/>
        </p:nvSpPr>
        <p:spPr>
          <a:xfrm>
            <a:off x="337625" y="4189178"/>
            <a:ext cx="3291840" cy="1200329"/>
          </a:xfrm>
          <a:prstGeom prst="rect">
            <a:avLst/>
          </a:prstGeom>
          <a:noFill/>
        </p:spPr>
        <p:txBody>
          <a:bodyPr wrap="square" rtlCol="0">
            <a:spAutoFit/>
          </a:bodyPr>
          <a:lstStyle/>
          <a:p>
            <a:pPr algn="ctr"/>
            <a:r>
              <a:rPr lang="en-GB" sz="2400" b="1" dirty="0">
                <a:solidFill>
                  <a:srgbClr val="FCDE79"/>
                </a:solidFill>
              </a:rPr>
              <a:t>Miss F Jones</a:t>
            </a:r>
          </a:p>
          <a:p>
            <a:pPr algn="ctr"/>
            <a:r>
              <a:rPr lang="en-GB" sz="2400" b="1" dirty="0">
                <a:solidFill>
                  <a:srgbClr val="FCDE79"/>
                </a:solidFill>
              </a:rPr>
              <a:t>Curriculum Coordinator for Chemistry </a:t>
            </a:r>
          </a:p>
        </p:txBody>
      </p:sp>
      <p:sp>
        <p:nvSpPr>
          <p:cNvPr id="9" name="TextBox 8">
            <a:extLst>
              <a:ext uri="{FF2B5EF4-FFF2-40B4-BE49-F238E27FC236}">
                <a16:creationId xmlns:a16="http://schemas.microsoft.com/office/drawing/2014/main" id="{638CC3AC-26B6-4DAC-B644-9AD0640D2202}"/>
              </a:ext>
            </a:extLst>
          </p:cNvPr>
          <p:cNvSpPr txBox="1"/>
          <p:nvPr/>
        </p:nvSpPr>
        <p:spPr>
          <a:xfrm>
            <a:off x="3629465" y="4189178"/>
            <a:ext cx="2940146" cy="461665"/>
          </a:xfrm>
          <a:prstGeom prst="rect">
            <a:avLst/>
          </a:prstGeom>
          <a:noFill/>
        </p:spPr>
        <p:txBody>
          <a:bodyPr wrap="square" rtlCol="0">
            <a:spAutoFit/>
          </a:bodyPr>
          <a:lstStyle/>
          <a:p>
            <a:pPr algn="ctr"/>
            <a:r>
              <a:rPr lang="en-GB" sz="2400" b="1" dirty="0">
                <a:solidFill>
                  <a:srgbClr val="FCDE79"/>
                </a:solidFill>
              </a:rPr>
              <a:t>Dr V Wong</a:t>
            </a:r>
          </a:p>
        </p:txBody>
      </p:sp>
      <p:sp>
        <p:nvSpPr>
          <p:cNvPr id="10" name="TextBox 9">
            <a:extLst>
              <a:ext uri="{FF2B5EF4-FFF2-40B4-BE49-F238E27FC236}">
                <a16:creationId xmlns:a16="http://schemas.microsoft.com/office/drawing/2014/main" id="{70FE48C7-15AF-42EA-9737-93D44B30AF90}"/>
              </a:ext>
            </a:extLst>
          </p:cNvPr>
          <p:cNvSpPr txBox="1"/>
          <p:nvPr/>
        </p:nvSpPr>
        <p:spPr>
          <a:xfrm>
            <a:off x="5992836" y="4191409"/>
            <a:ext cx="3291840" cy="461665"/>
          </a:xfrm>
          <a:prstGeom prst="rect">
            <a:avLst/>
          </a:prstGeom>
          <a:noFill/>
        </p:spPr>
        <p:txBody>
          <a:bodyPr wrap="square" rtlCol="0">
            <a:spAutoFit/>
          </a:bodyPr>
          <a:lstStyle/>
          <a:p>
            <a:pPr algn="ctr"/>
            <a:r>
              <a:rPr lang="en-GB" sz="2400" b="1" dirty="0">
                <a:solidFill>
                  <a:srgbClr val="FCDE79"/>
                </a:solidFill>
              </a:rPr>
              <a:t>Dr L Staley </a:t>
            </a:r>
          </a:p>
        </p:txBody>
      </p:sp>
      <p:pic>
        <p:nvPicPr>
          <p:cNvPr id="11" name="Picture 10">
            <a:extLst>
              <a:ext uri="{FF2B5EF4-FFF2-40B4-BE49-F238E27FC236}">
                <a16:creationId xmlns:a16="http://schemas.microsoft.com/office/drawing/2014/main" id="{500070D4-4CB9-4F7E-9CE9-8CACAA5223EF}"/>
              </a:ext>
            </a:extLst>
          </p:cNvPr>
          <p:cNvPicPr>
            <a:picLocks noChangeAspect="1"/>
          </p:cNvPicPr>
          <p:nvPr/>
        </p:nvPicPr>
        <p:blipFill rotWithShape="1">
          <a:blip r:embed="rId3"/>
          <a:srcRect l="40605" t="37947" r="48760" b="47410"/>
          <a:stretch/>
        </p:blipFill>
        <p:spPr>
          <a:xfrm>
            <a:off x="823966" y="2050643"/>
            <a:ext cx="2502040" cy="1939607"/>
          </a:xfrm>
          <a:prstGeom prst="rect">
            <a:avLst/>
          </a:prstGeom>
        </p:spPr>
      </p:pic>
      <p:pic>
        <p:nvPicPr>
          <p:cNvPr id="12" name="Picture 11">
            <a:extLst>
              <a:ext uri="{FF2B5EF4-FFF2-40B4-BE49-F238E27FC236}">
                <a16:creationId xmlns:a16="http://schemas.microsoft.com/office/drawing/2014/main" id="{DBA96005-6BF0-406C-A12A-2F2878C8056B}"/>
              </a:ext>
            </a:extLst>
          </p:cNvPr>
          <p:cNvPicPr>
            <a:picLocks noChangeAspect="1"/>
          </p:cNvPicPr>
          <p:nvPr/>
        </p:nvPicPr>
        <p:blipFill rotWithShape="1">
          <a:blip r:embed="rId4"/>
          <a:srcRect l="41085" t="34553" r="49665" b="44375"/>
          <a:stretch/>
        </p:blipFill>
        <p:spPr>
          <a:xfrm>
            <a:off x="4305761" y="2050643"/>
            <a:ext cx="1512235" cy="1939606"/>
          </a:xfrm>
          <a:prstGeom prst="rect">
            <a:avLst/>
          </a:prstGeom>
        </p:spPr>
      </p:pic>
      <p:pic>
        <p:nvPicPr>
          <p:cNvPr id="13" name="Picture 12">
            <a:extLst>
              <a:ext uri="{FF2B5EF4-FFF2-40B4-BE49-F238E27FC236}">
                <a16:creationId xmlns:a16="http://schemas.microsoft.com/office/drawing/2014/main" id="{C636F233-4BEE-455D-83FE-D05DD1AFE68A}"/>
              </a:ext>
            </a:extLst>
          </p:cNvPr>
          <p:cNvPicPr>
            <a:picLocks noChangeAspect="1"/>
          </p:cNvPicPr>
          <p:nvPr/>
        </p:nvPicPr>
        <p:blipFill rotWithShape="1">
          <a:blip r:embed="rId5"/>
          <a:srcRect l="42214" t="34732" r="50771" b="44732"/>
          <a:stretch/>
        </p:blipFill>
        <p:spPr>
          <a:xfrm>
            <a:off x="7104053" y="2031049"/>
            <a:ext cx="1151607" cy="1898048"/>
          </a:xfrm>
          <a:prstGeom prst="rect">
            <a:avLst/>
          </a:prstGeom>
        </p:spPr>
      </p:pic>
    </p:spTree>
    <p:extLst>
      <p:ext uri="{BB962C8B-B14F-4D97-AF65-F5344CB8AC3E}">
        <p14:creationId xmlns:p14="http://schemas.microsoft.com/office/powerpoint/2010/main" val="348093364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379828" y="245077"/>
            <a:ext cx="7343143" cy="1375805"/>
          </a:xfrm>
        </p:spPr>
        <p:txBody>
          <a:bodyPr>
            <a:normAutofit/>
          </a:bodyPr>
          <a:lstStyle/>
          <a:p>
            <a:pPr algn="l"/>
            <a:r>
              <a:rPr lang="en-US" sz="8800" dirty="0">
                <a:solidFill>
                  <a:srgbClr val="FCDE79"/>
                </a:solidFill>
                <a:latin typeface="Gloucester MT Extra Condensed" panose="02030808020601010101" pitchFamily="18" charset="77"/>
              </a:rPr>
              <a:t>Any questions?</a:t>
            </a:r>
          </a:p>
        </p:txBody>
      </p:sp>
      <p:sp>
        <p:nvSpPr>
          <p:cNvPr id="3" name="Subtitle 2">
            <a:extLst>
              <a:ext uri="{FF2B5EF4-FFF2-40B4-BE49-F238E27FC236}">
                <a16:creationId xmlns:a16="http://schemas.microsoft.com/office/drawing/2014/main" id="{D76028A9-4D10-0446-B790-3FD31DEC4CE2}"/>
              </a:ext>
            </a:extLst>
          </p:cNvPr>
          <p:cNvSpPr>
            <a:spLocks noGrp="1"/>
          </p:cNvSpPr>
          <p:nvPr>
            <p:ph type="subTitle" idx="1"/>
          </p:nvPr>
        </p:nvSpPr>
        <p:spPr>
          <a:xfrm>
            <a:off x="562708" y="2550299"/>
            <a:ext cx="8074855" cy="3722129"/>
          </a:xfrm>
        </p:spPr>
        <p:txBody>
          <a:bodyPr>
            <a:normAutofit/>
          </a:bodyPr>
          <a:lstStyle/>
          <a:p>
            <a:r>
              <a:rPr lang="en-US" sz="3600" dirty="0">
                <a:solidFill>
                  <a:srgbClr val="FCDE79"/>
                </a:solidFill>
              </a:rPr>
              <a:t>If you have any further questions or need any additional guidance with the transition work please contact me at </a:t>
            </a:r>
            <a:r>
              <a:rPr lang="en-US" sz="3600" dirty="0">
                <a:solidFill>
                  <a:srgbClr val="FCDE79"/>
                </a:solidFill>
                <a:hlinkClick r:id="rId2"/>
              </a:rPr>
              <a:t>jonesf@wallingfordschool.com</a:t>
            </a:r>
            <a:r>
              <a:rPr lang="en-US" sz="3600" dirty="0">
                <a:solidFill>
                  <a:srgbClr val="FCDE79"/>
                </a:solidFill>
              </a:rPr>
              <a:t> </a:t>
            </a:r>
          </a:p>
        </p:txBody>
      </p:sp>
    </p:spTree>
    <p:extLst>
      <p:ext uri="{BB962C8B-B14F-4D97-AF65-F5344CB8AC3E}">
        <p14:creationId xmlns:p14="http://schemas.microsoft.com/office/powerpoint/2010/main" val="316214480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450166" y="2360740"/>
            <a:ext cx="8384345" cy="2854411"/>
          </a:xfrm>
        </p:spPr>
        <p:txBody>
          <a:bodyPr>
            <a:normAutofit fontScale="90000"/>
          </a:bodyPr>
          <a:lstStyle/>
          <a:p>
            <a:r>
              <a:rPr lang="en-US" sz="8800" dirty="0">
                <a:solidFill>
                  <a:srgbClr val="FCDE79"/>
                </a:solidFill>
                <a:latin typeface="Gloucester MT Extra Condensed" panose="02030808020601010101" pitchFamily="18" charset="77"/>
              </a:rPr>
              <a:t>Good Luck with the transition work, see you in September!</a:t>
            </a:r>
          </a:p>
        </p:txBody>
      </p:sp>
    </p:spTree>
    <p:extLst>
      <p:ext uri="{BB962C8B-B14F-4D97-AF65-F5344CB8AC3E}">
        <p14:creationId xmlns:p14="http://schemas.microsoft.com/office/powerpoint/2010/main" val="33106991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211015" y="245077"/>
            <a:ext cx="7511956" cy="1375805"/>
          </a:xfrm>
        </p:spPr>
        <p:txBody>
          <a:bodyPr>
            <a:normAutofit/>
          </a:bodyPr>
          <a:lstStyle/>
          <a:p>
            <a:pPr algn="l"/>
            <a:r>
              <a:rPr lang="en-US" sz="8800" dirty="0">
                <a:solidFill>
                  <a:srgbClr val="FCDE79"/>
                </a:solidFill>
                <a:latin typeface="Gloucester MT Extra Condensed" panose="02030808020601010101" pitchFamily="18" charset="77"/>
              </a:rPr>
              <a:t>About the Course:</a:t>
            </a:r>
          </a:p>
        </p:txBody>
      </p:sp>
      <p:pic>
        <p:nvPicPr>
          <p:cNvPr id="9" name="Picture 2">
            <a:extLst>
              <a:ext uri="{FF2B5EF4-FFF2-40B4-BE49-F238E27FC236}">
                <a16:creationId xmlns:a16="http://schemas.microsoft.com/office/drawing/2014/main" id="{72BB5032-B2A6-4638-BE27-53B56D0AF8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9797" t="13825" r="17838" b="5156"/>
          <a:stretch/>
        </p:blipFill>
        <p:spPr bwMode="auto">
          <a:xfrm>
            <a:off x="2110155" y="1578128"/>
            <a:ext cx="4968155" cy="51632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a:extLst>
              <a:ext uri="{FF2B5EF4-FFF2-40B4-BE49-F238E27FC236}">
                <a16:creationId xmlns:a16="http://schemas.microsoft.com/office/drawing/2014/main" id="{960CF880-EAB0-47DB-9770-5BEF4CBC77C0}"/>
              </a:ext>
            </a:extLst>
          </p:cNvPr>
          <p:cNvSpPr txBox="1"/>
          <p:nvPr/>
        </p:nvSpPr>
        <p:spPr>
          <a:xfrm>
            <a:off x="1" y="1620882"/>
            <a:ext cx="2110154" cy="954107"/>
          </a:xfrm>
          <a:prstGeom prst="rect">
            <a:avLst/>
          </a:prstGeom>
          <a:noFill/>
        </p:spPr>
        <p:txBody>
          <a:bodyPr wrap="square" rtlCol="0">
            <a:spAutoFit/>
          </a:bodyPr>
          <a:lstStyle/>
          <a:p>
            <a:pPr algn="ctr"/>
            <a:r>
              <a:rPr lang="en-GB" sz="2800" b="1" dirty="0">
                <a:solidFill>
                  <a:srgbClr val="FCDE79"/>
                </a:solidFill>
              </a:rPr>
              <a:t>OCR Specification </a:t>
            </a:r>
          </a:p>
        </p:txBody>
      </p:sp>
      <p:sp>
        <p:nvSpPr>
          <p:cNvPr id="11" name="Left Brace 10">
            <a:extLst>
              <a:ext uri="{FF2B5EF4-FFF2-40B4-BE49-F238E27FC236}">
                <a16:creationId xmlns:a16="http://schemas.microsoft.com/office/drawing/2014/main" id="{56789788-DDE9-4E6C-BDAB-F4F39579670E}"/>
              </a:ext>
            </a:extLst>
          </p:cNvPr>
          <p:cNvSpPr/>
          <p:nvPr/>
        </p:nvSpPr>
        <p:spPr>
          <a:xfrm>
            <a:off x="1730326" y="2574989"/>
            <a:ext cx="335364" cy="1708023"/>
          </a:xfrm>
          <a:prstGeom prst="leftBrace">
            <a:avLst/>
          </a:prstGeom>
          <a:ln w="38100">
            <a:solidFill>
              <a:srgbClr val="FCDE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2" name="Left Brace 11">
            <a:extLst>
              <a:ext uri="{FF2B5EF4-FFF2-40B4-BE49-F238E27FC236}">
                <a16:creationId xmlns:a16="http://schemas.microsoft.com/office/drawing/2014/main" id="{26040AA0-08E4-4F5B-84B9-5CFA4AC81F3D}"/>
              </a:ext>
            </a:extLst>
          </p:cNvPr>
          <p:cNvSpPr/>
          <p:nvPr/>
        </p:nvSpPr>
        <p:spPr>
          <a:xfrm>
            <a:off x="1715044" y="4435412"/>
            <a:ext cx="350646" cy="544551"/>
          </a:xfrm>
          <a:prstGeom prst="leftBrace">
            <a:avLst/>
          </a:prstGeom>
          <a:ln w="38100">
            <a:solidFill>
              <a:srgbClr val="FCDE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3" name="Left Brace 12">
            <a:extLst>
              <a:ext uri="{FF2B5EF4-FFF2-40B4-BE49-F238E27FC236}">
                <a16:creationId xmlns:a16="http://schemas.microsoft.com/office/drawing/2014/main" id="{BEEAAAE2-6ED3-46FC-91CD-7FA1B9E68061}"/>
              </a:ext>
            </a:extLst>
          </p:cNvPr>
          <p:cNvSpPr/>
          <p:nvPr/>
        </p:nvSpPr>
        <p:spPr>
          <a:xfrm rot="10800000">
            <a:off x="7245992" y="2076232"/>
            <a:ext cx="335364" cy="3382032"/>
          </a:xfrm>
          <a:prstGeom prst="leftBrace">
            <a:avLst/>
          </a:prstGeom>
          <a:ln w="38100">
            <a:solidFill>
              <a:srgbClr val="FCDE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4" name="Left Brace 13">
            <a:extLst>
              <a:ext uri="{FF2B5EF4-FFF2-40B4-BE49-F238E27FC236}">
                <a16:creationId xmlns:a16="http://schemas.microsoft.com/office/drawing/2014/main" id="{A2837213-8591-4873-BA9F-10C32F8A05DA}"/>
              </a:ext>
            </a:extLst>
          </p:cNvPr>
          <p:cNvSpPr/>
          <p:nvPr/>
        </p:nvSpPr>
        <p:spPr>
          <a:xfrm rot="10800000">
            <a:off x="7245991" y="5655211"/>
            <a:ext cx="335364" cy="1011577"/>
          </a:xfrm>
          <a:prstGeom prst="leftBrace">
            <a:avLst/>
          </a:prstGeom>
          <a:ln w="38100">
            <a:solidFill>
              <a:srgbClr val="FCDE79"/>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sp>
        <p:nvSpPr>
          <p:cNvPr id="15" name="TextBox 14">
            <a:extLst>
              <a:ext uri="{FF2B5EF4-FFF2-40B4-BE49-F238E27FC236}">
                <a16:creationId xmlns:a16="http://schemas.microsoft.com/office/drawing/2014/main" id="{B8615734-E664-43CE-AB6D-B842A760D87B}"/>
              </a:ext>
            </a:extLst>
          </p:cNvPr>
          <p:cNvSpPr txBox="1"/>
          <p:nvPr/>
        </p:nvSpPr>
        <p:spPr>
          <a:xfrm>
            <a:off x="1" y="2968512"/>
            <a:ext cx="1562643" cy="954107"/>
          </a:xfrm>
          <a:prstGeom prst="rect">
            <a:avLst/>
          </a:prstGeom>
          <a:noFill/>
        </p:spPr>
        <p:txBody>
          <a:bodyPr wrap="square" rtlCol="0">
            <a:spAutoFit/>
          </a:bodyPr>
          <a:lstStyle/>
          <a:p>
            <a:pPr algn="ctr"/>
            <a:r>
              <a:rPr lang="en-GB" sz="2800" b="1" dirty="0">
                <a:solidFill>
                  <a:srgbClr val="FCDE79"/>
                </a:solidFill>
              </a:rPr>
              <a:t>Year 12 Content</a:t>
            </a:r>
          </a:p>
        </p:txBody>
      </p:sp>
      <p:sp>
        <p:nvSpPr>
          <p:cNvPr id="16" name="TextBox 15">
            <a:extLst>
              <a:ext uri="{FF2B5EF4-FFF2-40B4-BE49-F238E27FC236}">
                <a16:creationId xmlns:a16="http://schemas.microsoft.com/office/drawing/2014/main" id="{1C56F028-46B9-44E9-A177-3DA9B2B9B518}"/>
              </a:ext>
            </a:extLst>
          </p:cNvPr>
          <p:cNvSpPr txBox="1"/>
          <p:nvPr/>
        </p:nvSpPr>
        <p:spPr>
          <a:xfrm>
            <a:off x="-15847" y="4230633"/>
            <a:ext cx="1562643" cy="954107"/>
          </a:xfrm>
          <a:prstGeom prst="rect">
            <a:avLst/>
          </a:prstGeom>
          <a:noFill/>
        </p:spPr>
        <p:txBody>
          <a:bodyPr wrap="square" rtlCol="0">
            <a:spAutoFit/>
          </a:bodyPr>
          <a:lstStyle/>
          <a:p>
            <a:pPr algn="ctr"/>
            <a:r>
              <a:rPr lang="en-GB" sz="2800" b="1" dirty="0">
                <a:solidFill>
                  <a:srgbClr val="FCDE79"/>
                </a:solidFill>
              </a:rPr>
              <a:t>Year 13 Content</a:t>
            </a:r>
          </a:p>
        </p:txBody>
      </p:sp>
      <p:sp>
        <p:nvSpPr>
          <p:cNvPr id="17" name="TextBox 16">
            <a:extLst>
              <a:ext uri="{FF2B5EF4-FFF2-40B4-BE49-F238E27FC236}">
                <a16:creationId xmlns:a16="http://schemas.microsoft.com/office/drawing/2014/main" id="{3D1B80E9-6488-4CC8-8FF9-C8FF041F3041}"/>
              </a:ext>
            </a:extLst>
          </p:cNvPr>
          <p:cNvSpPr txBox="1"/>
          <p:nvPr/>
        </p:nvSpPr>
        <p:spPr>
          <a:xfrm>
            <a:off x="7641669" y="2428420"/>
            <a:ext cx="1502330" cy="2677656"/>
          </a:xfrm>
          <a:prstGeom prst="rect">
            <a:avLst/>
          </a:prstGeom>
          <a:noFill/>
        </p:spPr>
        <p:txBody>
          <a:bodyPr wrap="square" rtlCol="0">
            <a:spAutoFit/>
          </a:bodyPr>
          <a:lstStyle/>
          <a:p>
            <a:pPr algn="ctr"/>
            <a:r>
              <a:rPr lang="en-GB" sz="2800" b="1" dirty="0">
                <a:solidFill>
                  <a:srgbClr val="FCDE79"/>
                </a:solidFill>
              </a:rPr>
              <a:t>Three exams are sat at the end of Year 13 </a:t>
            </a:r>
          </a:p>
        </p:txBody>
      </p:sp>
      <p:sp>
        <p:nvSpPr>
          <p:cNvPr id="18" name="TextBox 17">
            <a:extLst>
              <a:ext uri="{FF2B5EF4-FFF2-40B4-BE49-F238E27FC236}">
                <a16:creationId xmlns:a16="http://schemas.microsoft.com/office/drawing/2014/main" id="{521B14EF-003E-4B91-BEF8-385B01FC46B1}"/>
              </a:ext>
            </a:extLst>
          </p:cNvPr>
          <p:cNvSpPr txBox="1"/>
          <p:nvPr/>
        </p:nvSpPr>
        <p:spPr>
          <a:xfrm>
            <a:off x="7611753" y="5579890"/>
            <a:ext cx="1502330" cy="1015663"/>
          </a:xfrm>
          <a:prstGeom prst="rect">
            <a:avLst/>
          </a:prstGeom>
          <a:noFill/>
        </p:spPr>
        <p:txBody>
          <a:bodyPr wrap="square" rtlCol="0">
            <a:spAutoFit/>
          </a:bodyPr>
          <a:lstStyle/>
          <a:p>
            <a:pPr algn="ctr"/>
            <a:r>
              <a:rPr lang="en-GB" sz="2000" b="1" dirty="0">
                <a:solidFill>
                  <a:srgbClr val="FCDE79"/>
                </a:solidFill>
              </a:rPr>
              <a:t>Compulsory practical work </a:t>
            </a:r>
          </a:p>
        </p:txBody>
      </p:sp>
      <p:pic>
        <p:nvPicPr>
          <p:cNvPr id="19" name="Course ">
            <a:hlinkClick r:id="" action="ppaction://media"/>
            <a:extLst>
              <a:ext uri="{FF2B5EF4-FFF2-40B4-BE49-F238E27FC236}">
                <a16:creationId xmlns:a16="http://schemas.microsoft.com/office/drawing/2014/main" id="{4AEB68BC-34A8-421D-A647-DCBE5EA273D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628357" y="5579889"/>
            <a:ext cx="954107" cy="954107"/>
          </a:xfrm>
          <a:prstGeom prst="rect">
            <a:avLst/>
          </a:prstGeom>
        </p:spPr>
      </p:pic>
    </p:spTree>
    <p:extLst>
      <p:ext uri="{BB962C8B-B14F-4D97-AF65-F5344CB8AC3E}">
        <p14:creationId xmlns:p14="http://schemas.microsoft.com/office/powerpoint/2010/main" val="38103567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487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309489" y="815266"/>
            <a:ext cx="7041751" cy="1140379"/>
          </a:xfrm>
        </p:spPr>
        <p:txBody>
          <a:bodyPr>
            <a:noAutofit/>
          </a:bodyPr>
          <a:lstStyle/>
          <a:p>
            <a:pPr algn="l"/>
            <a:r>
              <a:rPr lang="en-US" dirty="0">
                <a:solidFill>
                  <a:srgbClr val="FCDE79"/>
                </a:solidFill>
                <a:latin typeface="Gloucester MT Extra Condensed" panose="02030808020601010101" pitchFamily="18" charset="77"/>
              </a:rPr>
              <a:t>What does a typical lesson look like?</a:t>
            </a:r>
          </a:p>
        </p:txBody>
      </p:sp>
      <p:sp>
        <p:nvSpPr>
          <p:cNvPr id="5" name="TextBox 4">
            <a:extLst>
              <a:ext uri="{FF2B5EF4-FFF2-40B4-BE49-F238E27FC236}">
                <a16:creationId xmlns:a16="http://schemas.microsoft.com/office/drawing/2014/main" id="{D768256C-9E1B-411E-B527-1ED3DCE40866}"/>
              </a:ext>
            </a:extLst>
          </p:cNvPr>
          <p:cNvSpPr txBox="1"/>
          <p:nvPr/>
        </p:nvSpPr>
        <p:spPr>
          <a:xfrm>
            <a:off x="309488" y="2129410"/>
            <a:ext cx="5008099" cy="4324261"/>
          </a:xfrm>
          <a:prstGeom prst="rect">
            <a:avLst/>
          </a:prstGeom>
          <a:noFill/>
        </p:spPr>
        <p:txBody>
          <a:bodyPr wrap="square" rtlCol="0">
            <a:spAutoFit/>
          </a:bodyPr>
          <a:lstStyle/>
          <a:p>
            <a:r>
              <a:rPr lang="en-GB" sz="2500" dirty="0">
                <a:solidFill>
                  <a:srgbClr val="FCDE79"/>
                </a:solidFill>
              </a:rPr>
              <a:t>In every Chemistry lesson you will be given a ‘learning agenda’ which outlines the objectives and activities in that day’s lesson. A typical lesson will consist of learning new content and then assessing your understanding of that content by completing tasks or exam questions. We often complete practical work and use modelling and drawing to understand many chemical concepts. </a:t>
            </a:r>
          </a:p>
        </p:txBody>
      </p:sp>
      <p:pic>
        <p:nvPicPr>
          <p:cNvPr id="7" name="Picture 6">
            <a:extLst>
              <a:ext uri="{FF2B5EF4-FFF2-40B4-BE49-F238E27FC236}">
                <a16:creationId xmlns:a16="http://schemas.microsoft.com/office/drawing/2014/main" id="{B7D07BDB-7A08-4727-A0AB-9FD89918E876}"/>
              </a:ext>
            </a:extLst>
          </p:cNvPr>
          <p:cNvPicPr>
            <a:picLocks noChangeAspect="1"/>
          </p:cNvPicPr>
          <p:nvPr/>
        </p:nvPicPr>
        <p:blipFill>
          <a:blip r:embed="rId2"/>
          <a:stretch>
            <a:fillRect/>
          </a:stretch>
        </p:blipFill>
        <p:spPr>
          <a:xfrm>
            <a:off x="5634111" y="1955645"/>
            <a:ext cx="3200400" cy="4610100"/>
          </a:xfrm>
          <a:prstGeom prst="rect">
            <a:avLst/>
          </a:prstGeom>
        </p:spPr>
      </p:pic>
    </p:spTree>
    <p:extLst>
      <p:ext uri="{BB962C8B-B14F-4D97-AF65-F5344CB8AC3E}">
        <p14:creationId xmlns:p14="http://schemas.microsoft.com/office/powerpoint/2010/main" val="86811878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128B10-F6A4-C943-B331-E63CF5F37830}"/>
              </a:ext>
            </a:extLst>
          </p:cNvPr>
          <p:cNvSpPr txBox="1">
            <a:spLocks/>
          </p:cNvSpPr>
          <p:nvPr/>
        </p:nvSpPr>
        <p:spPr>
          <a:xfrm>
            <a:off x="267286" y="787678"/>
            <a:ext cx="7083954" cy="1140379"/>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dirty="0">
                <a:solidFill>
                  <a:srgbClr val="FCDE79"/>
                </a:solidFill>
                <a:latin typeface="Gloucester MT Extra Condensed" panose="02030808020601010101" pitchFamily="18" charset="77"/>
              </a:rPr>
              <a:t>What does an exam question look like?</a:t>
            </a:r>
          </a:p>
        </p:txBody>
      </p:sp>
      <p:sp>
        <p:nvSpPr>
          <p:cNvPr id="2" name="Rectangle 1">
            <a:extLst>
              <a:ext uri="{FF2B5EF4-FFF2-40B4-BE49-F238E27FC236}">
                <a16:creationId xmlns:a16="http://schemas.microsoft.com/office/drawing/2014/main" id="{FE730206-31A8-4BA6-A8F3-BBD6AD5C81FA}"/>
              </a:ext>
            </a:extLst>
          </p:cNvPr>
          <p:cNvSpPr/>
          <p:nvPr/>
        </p:nvSpPr>
        <p:spPr>
          <a:xfrm>
            <a:off x="0" y="2152357"/>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 name="Picture 2">
            <a:extLst>
              <a:ext uri="{FF2B5EF4-FFF2-40B4-BE49-F238E27FC236}">
                <a16:creationId xmlns:a16="http://schemas.microsoft.com/office/drawing/2014/main" id="{33DCF060-8643-40D2-BA4D-2D68E5D81195}"/>
              </a:ext>
            </a:extLst>
          </p:cNvPr>
          <p:cNvPicPr>
            <a:picLocks noChangeAspect="1"/>
          </p:cNvPicPr>
          <p:nvPr/>
        </p:nvPicPr>
        <p:blipFill>
          <a:blip r:embed="rId2"/>
          <a:stretch>
            <a:fillRect/>
          </a:stretch>
        </p:blipFill>
        <p:spPr>
          <a:xfrm>
            <a:off x="0" y="2441989"/>
            <a:ext cx="9144000" cy="4025043"/>
          </a:xfrm>
          <a:prstGeom prst="rect">
            <a:avLst/>
          </a:prstGeom>
        </p:spPr>
      </p:pic>
      <p:sp>
        <p:nvSpPr>
          <p:cNvPr id="4" name="TextBox 3">
            <a:extLst>
              <a:ext uri="{FF2B5EF4-FFF2-40B4-BE49-F238E27FC236}">
                <a16:creationId xmlns:a16="http://schemas.microsoft.com/office/drawing/2014/main" id="{07D9A4AA-4FD1-4C5F-A107-4539CF613F14}"/>
              </a:ext>
            </a:extLst>
          </p:cNvPr>
          <p:cNvSpPr txBox="1"/>
          <p:nvPr/>
        </p:nvSpPr>
        <p:spPr>
          <a:xfrm>
            <a:off x="6049108" y="2588455"/>
            <a:ext cx="2813538" cy="1077218"/>
          </a:xfrm>
          <a:prstGeom prst="rect">
            <a:avLst/>
          </a:prstGeom>
          <a:noFill/>
        </p:spPr>
        <p:txBody>
          <a:bodyPr wrap="square" rtlCol="0">
            <a:spAutoFit/>
          </a:bodyPr>
          <a:lstStyle/>
          <a:p>
            <a:pPr algn="ctr"/>
            <a:r>
              <a:rPr lang="en-GB" sz="3200" b="1" dirty="0">
                <a:solidFill>
                  <a:srgbClr val="3D455B"/>
                </a:solidFill>
              </a:rPr>
              <a:t>Multiple choice questions </a:t>
            </a:r>
          </a:p>
        </p:txBody>
      </p:sp>
      <p:sp>
        <p:nvSpPr>
          <p:cNvPr id="10" name="Rectangle 9">
            <a:extLst>
              <a:ext uri="{FF2B5EF4-FFF2-40B4-BE49-F238E27FC236}">
                <a16:creationId xmlns:a16="http://schemas.microsoft.com/office/drawing/2014/main" id="{DF754974-55CF-4209-8878-9708CF27EE28}"/>
              </a:ext>
            </a:extLst>
          </p:cNvPr>
          <p:cNvSpPr/>
          <p:nvPr/>
        </p:nvSpPr>
        <p:spPr>
          <a:xfrm>
            <a:off x="0" y="2152357"/>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10">
            <a:extLst>
              <a:ext uri="{FF2B5EF4-FFF2-40B4-BE49-F238E27FC236}">
                <a16:creationId xmlns:a16="http://schemas.microsoft.com/office/drawing/2014/main" id="{101AF199-A55B-41C4-B9BF-BC238E1A7BB5}"/>
              </a:ext>
            </a:extLst>
          </p:cNvPr>
          <p:cNvSpPr txBox="1"/>
          <p:nvPr/>
        </p:nvSpPr>
        <p:spPr>
          <a:xfrm>
            <a:off x="5705321" y="4412170"/>
            <a:ext cx="2813538" cy="584775"/>
          </a:xfrm>
          <a:prstGeom prst="rect">
            <a:avLst/>
          </a:prstGeom>
          <a:noFill/>
        </p:spPr>
        <p:txBody>
          <a:bodyPr wrap="square" rtlCol="0">
            <a:spAutoFit/>
          </a:bodyPr>
          <a:lstStyle/>
          <a:p>
            <a:pPr algn="ctr"/>
            <a:r>
              <a:rPr lang="en-GB" sz="3200" b="1" dirty="0">
                <a:solidFill>
                  <a:srgbClr val="3D455B"/>
                </a:solidFill>
              </a:rPr>
              <a:t>Recall/State</a:t>
            </a:r>
          </a:p>
        </p:txBody>
      </p:sp>
      <p:pic>
        <p:nvPicPr>
          <p:cNvPr id="5" name="Picture 4">
            <a:extLst>
              <a:ext uri="{FF2B5EF4-FFF2-40B4-BE49-F238E27FC236}">
                <a16:creationId xmlns:a16="http://schemas.microsoft.com/office/drawing/2014/main" id="{54EDC504-C510-40C3-8A44-04E6E7B14E3D}"/>
              </a:ext>
            </a:extLst>
          </p:cNvPr>
          <p:cNvPicPr>
            <a:picLocks noChangeAspect="1"/>
          </p:cNvPicPr>
          <p:nvPr/>
        </p:nvPicPr>
        <p:blipFill>
          <a:blip r:embed="rId3"/>
          <a:stretch>
            <a:fillRect/>
          </a:stretch>
        </p:blipFill>
        <p:spPr>
          <a:xfrm>
            <a:off x="137600" y="2405376"/>
            <a:ext cx="8868800" cy="1535537"/>
          </a:xfrm>
          <a:prstGeom prst="rect">
            <a:avLst/>
          </a:prstGeom>
        </p:spPr>
      </p:pic>
      <p:sp>
        <p:nvSpPr>
          <p:cNvPr id="14" name="Rectangle 13">
            <a:extLst>
              <a:ext uri="{FF2B5EF4-FFF2-40B4-BE49-F238E27FC236}">
                <a16:creationId xmlns:a16="http://schemas.microsoft.com/office/drawing/2014/main" id="{8AF887AF-C596-45BB-8606-7F23B5E9E7AB}"/>
              </a:ext>
            </a:extLst>
          </p:cNvPr>
          <p:cNvSpPr/>
          <p:nvPr/>
        </p:nvSpPr>
        <p:spPr>
          <a:xfrm>
            <a:off x="0" y="2152357"/>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7" name="Picture 6">
            <a:extLst>
              <a:ext uri="{FF2B5EF4-FFF2-40B4-BE49-F238E27FC236}">
                <a16:creationId xmlns:a16="http://schemas.microsoft.com/office/drawing/2014/main" id="{287FF7B5-E6B9-4259-AC23-1BD9F89F1A2B}"/>
              </a:ext>
            </a:extLst>
          </p:cNvPr>
          <p:cNvPicPr>
            <a:picLocks noChangeAspect="1"/>
          </p:cNvPicPr>
          <p:nvPr/>
        </p:nvPicPr>
        <p:blipFill>
          <a:blip r:embed="rId4"/>
          <a:stretch>
            <a:fillRect/>
          </a:stretch>
        </p:blipFill>
        <p:spPr>
          <a:xfrm>
            <a:off x="809763" y="2317137"/>
            <a:ext cx="7709096" cy="4376081"/>
          </a:xfrm>
          <a:prstGeom prst="rect">
            <a:avLst/>
          </a:prstGeom>
        </p:spPr>
      </p:pic>
      <p:sp>
        <p:nvSpPr>
          <p:cNvPr id="15" name="TextBox 14">
            <a:extLst>
              <a:ext uri="{FF2B5EF4-FFF2-40B4-BE49-F238E27FC236}">
                <a16:creationId xmlns:a16="http://schemas.microsoft.com/office/drawing/2014/main" id="{92046E16-30AC-43B8-9769-F741DF8AB6C8}"/>
              </a:ext>
            </a:extLst>
          </p:cNvPr>
          <p:cNvSpPr txBox="1"/>
          <p:nvPr/>
        </p:nvSpPr>
        <p:spPr>
          <a:xfrm>
            <a:off x="5358477" y="3861157"/>
            <a:ext cx="3692768" cy="584775"/>
          </a:xfrm>
          <a:prstGeom prst="rect">
            <a:avLst/>
          </a:prstGeom>
          <a:noFill/>
        </p:spPr>
        <p:txBody>
          <a:bodyPr wrap="square" rtlCol="0">
            <a:spAutoFit/>
          </a:bodyPr>
          <a:lstStyle/>
          <a:p>
            <a:pPr algn="ctr"/>
            <a:r>
              <a:rPr lang="en-GB" sz="3200" b="1" dirty="0">
                <a:solidFill>
                  <a:srgbClr val="3D455B"/>
                </a:solidFill>
              </a:rPr>
              <a:t>Writing equations</a:t>
            </a:r>
          </a:p>
        </p:txBody>
      </p:sp>
      <p:sp>
        <p:nvSpPr>
          <p:cNvPr id="16" name="Rectangle 15">
            <a:extLst>
              <a:ext uri="{FF2B5EF4-FFF2-40B4-BE49-F238E27FC236}">
                <a16:creationId xmlns:a16="http://schemas.microsoft.com/office/drawing/2014/main" id="{B6671CE6-A9E5-4A1C-A384-B5674AEC66F6}"/>
              </a:ext>
            </a:extLst>
          </p:cNvPr>
          <p:cNvSpPr/>
          <p:nvPr/>
        </p:nvSpPr>
        <p:spPr>
          <a:xfrm>
            <a:off x="0" y="2158149"/>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8" name="Picture 7">
            <a:extLst>
              <a:ext uri="{FF2B5EF4-FFF2-40B4-BE49-F238E27FC236}">
                <a16:creationId xmlns:a16="http://schemas.microsoft.com/office/drawing/2014/main" id="{8A972A65-1942-4E07-8756-3610A33397E0}"/>
              </a:ext>
            </a:extLst>
          </p:cNvPr>
          <p:cNvPicPr>
            <a:picLocks noChangeAspect="1"/>
          </p:cNvPicPr>
          <p:nvPr/>
        </p:nvPicPr>
        <p:blipFill>
          <a:blip r:embed="rId5"/>
          <a:stretch>
            <a:fillRect/>
          </a:stretch>
        </p:blipFill>
        <p:spPr>
          <a:xfrm>
            <a:off x="135268" y="2354408"/>
            <a:ext cx="8828196" cy="3220710"/>
          </a:xfrm>
          <a:prstGeom prst="rect">
            <a:avLst/>
          </a:prstGeom>
        </p:spPr>
      </p:pic>
      <p:sp>
        <p:nvSpPr>
          <p:cNvPr id="17" name="TextBox 16">
            <a:extLst>
              <a:ext uri="{FF2B5EF4-FFF2-40B4-BE49-F238E27FC236}">
                <a16:creationId xmlns:a16="http://schemas.microsoft.com/office/drawing/2014/main" id="{FD5B8B2C-A71F-4C75-86F9-A72F8CC151B2}"/>
              </a:ext>
            </a:extLst>
          </p:cNvPr>
          <p:cNvSpPr txBox="1"/>
          <p:nvPr/>
        </p:nvSpPr>
        <p:spPr>
          <a:xfrm>
            <a:off x="4826091" y="2996843"/>
            <a:ext cx="3692768" cy="584775"/>
          </a:xfrm>
          <a:prstGeom prst="rect">
            <a:avLst/>
          </a:prstGeom>
          <a:noFill/>
        </p:spPr>
        <p:txBody>
          <a:bodyPr wrap="square" rtlCol="0">
            <a:spAutoFit/>
          </a:bodyPr>
          <a:lstStyle/>
          <a:p>
            <a:pPr algn="ctr"/>
            <a:r>
              <a:rPr lang="en-GB" sz="3200" b="1" dirty="0">
                <a:solidFill>
                  <a:srgbClr val="3D455B"/>
                </a:solidFill>
              </a:rPr>
              <a:t>Draw</a:t>
            </a:r>
          </a:p>
        </p:txBody>
      </p:sp>
      <p:sp>
        <p:nvSpPr>
          <p:cNvPr id="18" name="Rectangle 17">
            <a:extLst>
              <a:ext uri="{FF2B5EF4-FFF2-40B4-BE49-F238E27FC236}">
                <a16:creationId xmlns:a16="http://schemas.microsoft.com/office/drawing/2014/main" id="{3813C982-FA5E-4600-A079-52881BC9706C}"/>
              </a:ext>
            </a:extLst>
          </p:cNvPr>
          <p:cNvSpPr/>
          <p:nvPr/>
        </p:nvSpPr>
        <p:spPr>
          <a:xfrm>
            <a:off x="0" y="2162315"/>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0" name="Picture 19">
            <a:extLst>
              <a:ext uri="{FF2B5EF4-FFF2-40B4-BE49-F238E27FC236}">
                <a16:creationId xmlns:a16="http://schemas.microsoft.com/office/drawing/2014/main" id="{9D206832-581C-474D-AE3A-9E5A149D3A2A}"/>
              </a:ext>
            </a:extLst>
          </p:cNvPr>
          <p:cNvPicPr>
            <a:picLocks noChangeAspect="1"/>
          </p:cNvPicPr>
          <p:nvPr/>
        </p:nvPicPr>
        <p:blipFill>
          <a:blip r:embed="rId6"/>
          <a:stretch>
            <a:fillRect/>
          </a:stretch>
        </p:blipFill>
        <p:spPr>
          <a:xfrm>
            <a:off x="84200" y="2350013"/>
            <a:ext cx="8872533" cy="3538371"/>
          </a:xfrm>
          <a:prstGeom prst="rect">
            <a:avLst/>
          </a:prstGeom>
        </p:spPr>
      </p:pic>
      <p:sp>
        <p:nvSpPr>
          <p:cNvPr id="19" name="TextBox 18">
            <a:extLst>
              <a:ext uri="{FF2B5EF4-FFF2-40B4-BE49-F238E27FC236}">
                <a16:creationId xmlns:a16="http://schemas.microsoft.com/office/drawing/2014/main" id="{23A7F632-A7FC-4B69-9E42-ED83460DC46C}"/>
              </a:ext>
            </a:extLst>
          </p:cNvPr>
          <p:cNvSpPr txBox="1"/>
          <p:nvPr/>
        </p:nvSpPr>
        <p:spPr>
          <a:xfrm>
            <a:off x="4733780" y="4206783"/>
            <a:ext cx="3692768" cy="584775"/>
          </a:xfrm>
          <a:prstGeom prst="rect">
            <a:avLst/>
          </a:prstGeom>
          <a:noFill/>
        </p:spPr>
        <p:txBody>
          <a:bodyPr wrap="square" rtlCol="0">
            <a:spAutoFit/>
          </a:bodyPr>
          <a:lstStyle/>
          <a:p>
            <a:pPr algn="ctr"/>
            <a:r>
              <a:rPr lang="en-GB" sz="3200" b="1" dirty="0">
                <a:solidFill>
                  <a:srgbClr val="3D455B"/>
                </a:solidFill>
              </a:rPr>
              <a:t>Calculate </a:t>
            </a:r>
          </a:p>
        </p:txBody>
      </p:sp>
      <p:sp>
        <p:nvSpPr>
          <p:cNvPr id="21" name="Rectangle 20">
            <a:extLst>
              <a:ext uri="{FF2B5EF4-FFF2-40B4-BE49-F238E27FC236}">
                <a16:creationId xmlns:a16="http://schemas.microsoft.com/office/drawing/2014/main" id="{0EDF00BA-56FF-46B0-AD86-6835B69558EC}"/>
              </a:ext>
            </a:extLst>
          </p:cNvPr>
          <p:cNvSpPr/>
          <p:nvPr/>
        </p:nvSpPr>
        <p:spPr>
          <a:xfrm>
            <a:off x="-4053" y="2158328"/>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3" name="Picture 22">
            <a:extLst>
              <a:ext uri="{FF2B5EF4-FFF2-40B4-BE49-F238E27FC236}">
                <a16:creationId xmlns:a16="http://schemas.microsoft.com/office/drawing/2014/main" id="{31136C0A-0F99-45D2-B3B6-F46D9D6A4C7A}"/>
              </a:ext>
            </a:extLst>
          </p:cNvPr>
          <p:cNvPicPr>
            <a:picLocks noChangeAspect="1"/>
          </p:cNvPicPr>
          <p:nvPr/>
        </p:nvPicPr>
        <p:blipFill>
          <a:blip r:embed="rId7"/>
          <a:stretch>
            <a:fillRect/>
          </a:stretch>
        </p:blipFill>
        <p:spPr>
          <a:xfrm>
            <a:off x="131246" y="2405376"/>
            <a:ext cx="8731400" cy="4092406"/>
          </a:xfrm>
          <a:prstGeom prst="rect">
            <a:avLst/>
          </a:prstGeom>
        </p:spPr>
      </p:pic>
      <p:sp>
        <p:nvSpPr>
          <p:cNvPr id="22" name="TextBox 21">
            <a:extLst>
              <a:ext uri="{FF2B5EF4-FFF2-40B4-BE49-F238E27FC236}">
                <a16:creationId xmlns:a16="http://schemas.microsoft.com/office/drawing/2014/main" id="{08211390-0B53-46BB-8A2E-0EF03815119C}"/>
              </a:ext>
            </a:extLst>
          </p:cNvPr>
          <p:cNvSpPr txBox="1"/>
          <p:nvPr/>
        </p:nvSpPr>
        <p:spPr>
          <a:xfrm>
            <a:off x="3983798" y="3348262"/>
            <a:ext cx="4427369" cy="584775"/>
          </a:xfrm>
          <a:prstGeom prst="rect">
            <a:avLst/>
          </a:prstGeom>
          <a:noFill/>
        </p:spPr>
        <p:txBody>
          <a:bodyPr wrap="square" rtlCol="0">
            <a:spAutoFit/>
          </a:bodyPr>
          <a:lstStyle/>
          <a:p>
            <a:pPr algn="ctr"/>
            <a:r>
              <a:rPr lang="en-GB" sz="3200" b="1" dirty="0">
                <a:solidFill>
                  <a:srgbClr val="3D455B"/>
                </a:solidFill>
              </a:rPr>
              <a:t>Describe and/or Explain </a:t>
            </a:r>
          </a:p>
        </p:txBody>
      </p:sp>
      <p:sp>
        <p:nvSpPr>
          <p:cNvPr id="24" name="Rectangle 23">
            <a:extLst>
              <a:ext uri="{FF2B5EF4-FFF2-40B4-BE49-F238E27FC236}">
                <a16:creationId xmlns:a16="http://schemas.microsoft.com/office/drawing/2014/main" id="{08B57D32-45B7-40B4-8009-1B3E0DE44135}"/>
              </a:ext>
            </a:extLst>
          </p:cNvPr>
          <p:cNvSpPr/>
          <p:nvPr/>
        </p:nvSpPr>
        <p:spPr>
          <a:xfrm>
            <a:off x="4053" y="2158328"/>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6" name="Picture 25">
            <a:extLst>
              <a:ext uri="{FF2B5EF4-FFF2-40B4-BE49-F238E27FC236}">
                <a16:creationId xmlns:a16="http://schemas.microsoft.com/office/drawing/2014/main" id="{14BDD313-A302-4016-8717-CC70F8E0B36E}"/>
              </a:ext>
            </a:extLst>
          </p:cNvPr>
          <p:cNvPicPr>
            <a:picLocks noChangeAspect="1"/>
          </p:cNvPicPr>
          <p:nvPr/>
        </p:nvPicPr>
        <p:blipFill>
          <a:blip r:embed="rId8"/>
          <a:stretch>
            <a:fillRect/>
          </a:stretch>
        </p:blipFill>
        <p:spPr>
          <a:xfrm>
            <a:off x="717452" y="2305875"/>
            <a:ext cx="7948452" cy="4386589"/>
          </a:xfrm>
          <a:prstGeom prst="rect">
            <a:avLst/>
          </a:prstGeom>
        </p:spPr>
      </p:pic>
      <p:sp>
        <p:nvSpPr>
          <p:cNvPr id="25" name="TextBox 24">
            <a:extLst>
              <a:ext uri="{FF2B5EF4-FFF2-40B4-BE49-F238E27FC236}">
                <a16:creationId xmlns:a16="http://schemas.microsoft.com/office/drawing/2014/main" id="{9C146B99-D2A6-432D-8A73-18A9BEC460BB}"/>
              </a:ext>
            </a:extLst>
          </p:cNvPr>
          <p:cNvSpPr txBox="1"/>
          <p:nvPr/>
        </p:nvSpPr>
        <p:spPr>
          <a:xfrm>
            <a:off x="121997" y="3779830"/>
            <a:ext cx="2241375" cy="1569660"/>
          </a:xfrm>
          <a:prstGeom prst="rect">
            <a:avLst/>
          </a:prstGeom>
          <a:noFill/>
        </p:spPr>
        <p:txBody>
          <a:bodyPr wrap="square" rtlCol="0">
            <a:spAutoFit/>
          </a:bodyPr>
          <a:lstStyle/>
          <a:p>
            <a:pPr algn="ctr"/>
            <a:r>
              <a:rPr lang="en-GB" sz="3200" b="1" dirty="0">
                <a:solidFill>
                  <a:srgbClr val="3D455B"/>
                </a:solidFill>
              </a:rPr>
              <a:t>Graph and/or Interpret </a:t>
            </a:r>
          </a:p>
        </p:txBody>
      </p:sp>
      <p:sp>
        <p:nvSpPr>
          <p:cNvPr id="27" name="Rectangle 26">
            <a:extLst>
              <a:ext uri="{FF2B5EF4-FFF2-40B4-BE49-F238E27FC236}">
                <a16:creationId xmlns:a16="http://schemas.microsoft.com/office/drawing/2014/main" id="{5DAE3F88-2FF4-4BDB-888D-DBCBD6B5C0F0}"/>
              </a:ext>
            </a:extLst>
          </p:cNvPr>
          <p:cNvSpPr/>
          <p:nvPr/>
        </p:nvSpPr>
        <p:spPr>
          <a:xfrm>
            <a:off x="4053" y="2162315"/>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9" name="Picture 28">
            <a:extLst>
              <a:ext uri="{FF2B5EF4-FFF2-40B4-BE49-F238E27FC236}">
                <a16:creationId xmlns:a16="http://schemas.microsoft.com/office/drawing/2014/main" id="{B78DBAF1-4CCC-4EC6-809A-8C82DBF03C2C}"/>
              </a:ext>
            </a:extLst>
          </p:cNvPr>
          <p:cNvPicPr>
            <a:picLocks noChangeAspect="1"/>
          </p:cNvPicPr>
          <p:nvPr/>
        </p:nvPicPr>
        <p:blipFill>
          <a:blip r:embed="rId9"/>
          <a:stretch>
            <a:fillRect/>
          </a:stretch>
        </p:blipFill>
        <p:spPr>
          <a:xfrm>
            <a:off x="248539" y="2323398"/>
            <a:ext cx="7708027" cy="4369066"/>
          </a:xfrm>
          <a:prstGeom prst="rect">
            <a:avLst/>
          </a:prstGeom>
        </p:spPr>
      </p:pic>
      <p:sp>
        <p:nvSpPr>
          <p:cNvPr id="28" name="TextBox 27">
            <a:extLst>
              <a:ext uri="{FF2B5EF4-FFF2-40B4-BE49-F238E27FC236}">
                <a16:creationId xmlns:a16="http://schemas.microsoft.com/office/drawing/2014/main" id="{80F4480E-298A-4A22-BBBE-E0639C1CB12D}"/>
              </a:ext>
            </a:extLst>
          </p:cNvPr>
          <p:cNvSpPr txBox="1"/>
          <p:nvPr/>
        </p:nvSpPr>
        <p:spPr>
          <a:xfrm>
            <a:off x="7141669" y="3674098"/>
            <a:ext cx="2241375" cy="2062103"/>
          </a:xfrm>
          <a:prstGeom prst="rect">
            <a:avLst/>
          </a:prstGeom>
          <a:noFill/>
        </p:spPr>
        <p:txBody>
          <a:bodyPr wrap="square" rtlCol="0">
            <a:spAutoFit/>
          </a:bodyPr>
          <a:lstStyle/>
          <a:p>
            <a:pPr algn="ctr"/>
            <a:r>
              <a:rPr lang="en-GB" sz="3200" b="1" dirty="0">
                <a:solidFill>
                  <a:srgbClr val="3D455B"/>
                </a:solidFill>
              </a:rPr>
              <a:t>Plan or Apply practical work </a:t>
            </a:r>
          </a:p>
        </p:txBody>
      </p:sp>
      <p:sp>
        <p:nvSpPr>
          <p:cNvPr id="30" name="Rectangle 29">
            <a:extLst>
              <a:ext uri="{FF2B5EF4-FFF2-40B4-BE49-F238E27FC236}">
                <a16:creationId xmlns:a16="http://schemas.microsoft.com/office/drawing/2014/main" id="{26E405F2-FA4D-42B2-9192-770DAEA01DCC}"/>
              </a:ext>
            </a:extLst>
          </p:cNvPr>
          <p:cNvSpPr/>
          <p:nvPr/>
        </p:nvSpPr>
        <p:spPr>
          <a:xfrm>
            <a:off x="4053" y="2312686"/>
            <a:ext cx="9144000" cy="470564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2" name="Picture 31">
            <a:extLst>
              <a:ext uri="{FF2B5EF4-FFF2-40B4-BE49-F238E27FC236}">
                <a16:creationId xmlns:a16="http://schemas.microsoft.com/office/drawing/2014/main" id="{27C4F3FA-B9A5-4B9D-96E0-2C852CF03513}"/>
              </a:ext>
            </a:extLst>
          </p:cNvPr>
          <p:cNvPicPr>
            <a:picLocks noChangeAspect="1"/>
          </p:cNvPicPr>
          <p:nvPr/>
        </p:nvPicPr>
        <p:blipFill>
          <a:blip r:embed="rId10"/>
          <a:stretch>
            <a:fillRect/>
          </a:stretch>
        </p:blipFill>
        <p:spPr>
          <a:xfrm>
            <a:off x="72056" y="2266469"/>
            <a:ext cx="7758117" cy="4376081"/>
          </a:xfrm>
          <a:prstGeom prst="rect">
            <a:avLst/>
          </a:prstGeom>
        </p:spPr>
      </p:pic>
      <p:sp>
        <p:nvSpPr>
          <p:cNvPr id="31" name="TextBox 30">
            <a:extLst>
              <a:ext uri="{FF2B5EF4-FFF2-40B4-BE49-F238E27FC236}">
                <a16:creationId xmlns:a16="http://schemas.microsoft.com/office/drawing/2014/main" id="{83E0B522-152E-4B2A-998C-3160E9951ABD}"/>
              </a:ext>
            </a:extLst>
          </p:cNvPr>
          <p:cNvSpPr txBox="1"/>
          <p:nvPr/>
        </p:nvSpPr>
        <p:spPr>
          <a:xfrm>
            <a:off x="7047457" y="2631075"/>
            <a:ext cx="2241375" cy="1569660"/>
          </a:xfrm>
          <a:prstGeom prst="rect">
            <a:avLst/>
          </a:prstGeom>
          <a:noFill/>
        </p:spPr>
        <p:txBody>
          <a:bodyPr wrap="square" rtlCol="0">
            <a:spAutoFit/>
          </a:bodyPr>
          <a:lstStyle/>
          <a:p>
            <a:pPr algn="ctr"/>
            <a:r>
              <a:rPr lang="en-GB" sz="3200" b="1" dirty="0">
                <a:solidFill>
                  <a:srgbClr val="3D455B"/>
                </a:solidFill>
              </a:rPr>
              <a:t>Multistep problem solving </a:t>
            </a:r>
          </a:p>
        </p:txBody>
      </p:sp>
    </p:spTree>
    <p:extLst>
      <p:ext uri="{BB962C8B-B14F-4D97-AF65-F5344CB8AC3E}">
        <p14:creationId xmlns:p14="http://schemas.microsoft.com/office/powerpoint/2010/main" val="698847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 calcmode="lin" valueType="num">
                                      <p:cBhvr additive="base">
                                        <p:cTn id="17" dur="500" fill="hold"/>
                                        <p:tgtEl>
                                          <p:spTgt spid="11"/>
                                        </p:tgtEl>
                                        <p:attrNameLst>
                                          <p:attrName>ppt_x</p:attrName>
                                        </p:attrNameLst>
                                      </p:cBhvr>
                                      <p:tavLst>
                                        <p:tav tm="0">
                                          <p:val>
                                            <p:strVal val="#ppt_x"/>
                                          </p:val>
                                        </p:tav>
                                        <p:tav tm="100000">
                                          <p:val>
                                            <p:strVal val="#ppt_x"/>
                                          </p:val>
                                        </p:tav>
                                      </p:tavLst>
                                    </p:anim>
                                    <p:anim calcmode="lin" valueType="num">
                                      <p:cBhvr additive="base">
                                        <p:cTn id="18" dur="500" fill="hold"/>
                                        <p:tgtEl>
                                          <p:spTgt spid="11"/>
                                        </p:tgtEl>
                                        <p:attrNameLst>
                                          <p:attrName>ppt_y</p:attrName>
                                        </p:attrNameLst>
                                      </p:cBhvr>
                                      <p:tavLst>
                                        <p:tav tm="0">
                                          <p:val>
                                            <p:strVal val="1+#ppt_h/2"/>
                                          </p:val>
                                        </p:tav>
                                        <p:tav tm="100000">
                                          <p:val>
                                            <p:strVal val="#ppt_y"/>
                                          </p:val>
                                        </p:tav>
                                      </p:tavLst>
                                    </p:anim>
                                  </p:childTnLst>
                                </p:cTn>
                              </p:par>
                              <p:par>
                                <p:cTn id="19" presetID="2" presetClass="entr" presetSubtype="4" fill="hold" nodeType="with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fill="hold"/>
                                        <p:tgtEl>
                                          <p:spTgt spid="5"/>
                                        </p:tgtEl>
                                        <p:attrNameLst>
                                          <p:attrName>ppt_x</p:attrName>
                                        </p:attrNameLst>
                                      </p:cBhvr>
                                      <p:tavLst>
                                        <p:tav tm="0">
                                          <p:val>
                                            <p:strVal val="#ppt_x"/>
                                          </p:val>
                                        </p:tav>
                                        <p:tav tm="100000">
                                          <p:val>
                                            <p:strVal val="#ppt_x"/>
                                          </p:val>
                                        </p:tav>
                                      </p:tavLst>
                                    </p:anim>
                                    <p:anim calcmode="lin" valueType="num">
                                      <p:cBhvr additive="base">
                                        <p:cTn id="22" dur="500" fill="hold"/>
                                        <p:tgtEl>
                                          <p:spTgt spid="5"/>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 calcmode="lin" valueType="num">
                                      <p:cBhvr additive="base">
                                        <p:cTn id="25" dur="500" fill="hold"/>
                                        <p:tgtEl>
                                          <p:spTgt spid="10"/>
                                        </p:tgtEl>
                                        <p:attrNameLst>
                                          <p:attrName>ppt_x</p:attrName>
                                        </p:attrNameLst>
                                      </p:cBhvr>
                                      <p:tavLst>
                                        <p:tav tm="0">
                                          <p:val>
                                            <p:strVal val="#ppt_x"/>
                                          </p:val>
                                        </p:tav>
                                        <p:tav tm="100000">
                                          <p:val>
                                            <p:strVal val="#ppt_x"/>
                                          </p:val>
                                        </p:tav>
                                      </p:tavLst>
                                    </p:anim>
                                    <p:anim calcmode="lin" valueType="num">
                                      <p:cBhvr additive="base">
                                        <p:cTn id="26"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4" fill="hold" nodeType="withEffect">
                                  <p:stCondLst>
                                    <p:cond delay="0"/>
                                  </p:stCondLst>
                                  <p:childTnLst>
                                    <p:set>
                                      <p:cBhvr>
                                        <p:cTn id="38" dur="1" fill="hold">
                                          <p:stCondLst>
                                            <p:cond delay="0"/>
                                          </p:stCondLst>
                                        </p:cTn>
                                        <p:tgtEl>
                                          <p:spTgt spid="7"/>
                                        </p:tgtEl>
                                        <p:attrNameLst>
                                          <p:attrName>style.visibility</p:attrName>
                                        </p:attrNameLst>
                                      </p:cBhvr>
                                      <p:to>
                                        <p:strVal val="visible"/>
                                      </p:to>
                                    </p:set>
                                    <p:anim calcmode="lin" valueType="num">
                                      <p:cBhvr additive="base">
                                        <p:cTn id="39" dur="500" fill="hold"/>
                                        <p:tgtEl>
                                          <p:spTgt spid="7"/>
                                        </p:tgtEl>
                                        <p:attrNameLst>
                                          <p:attrName>ppt_x</p:attrName>
                                        </p:attrNameLst>
                                      </p:cBhvr>
                                      <p:tavLst>
                                        <p:tav tm="0">
                                          <p:val>
                                            <p:strVal val="#ppt_x"/>
                                          </p:val>
                                        </p:tav>
                                        <p:tav tm="100000">
                                          <p:val>
                                            <p:strVal val="#ppt_x"/>
                                          </p:val>
                                        </p:tav>
                                      </p:tavLst>
                                    </p:anim>
                                    <p:anim calcmode="lin" valueType="num">
                                      <p:cBhvr additive="base">
                                        <p:cTn id="4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nodeType="clickEffect">
                                  <p:stCondLst>
                                    <p:cond delay="0"/>
                                  </p:stCondLst>
                                  <p:childTnLst>
                                    <p:set>
                                      <p:cBhvr>
                                        <p:cTn id="44" dur="1" fill="hold">
                                          <p:stCondLst>
                                            <p:cond delay="0"/>
                                          </p:stCondLst>
                                        </p:cTn>
                                        <p:tgtEl>
                                          <p:spTgt spid="8"/>
                                        </p:tgtEl>
                                        <p:attrNameLst>
                                          <p:attrName>style.visibility</p:attrName>
                                        </p:attrNameLst>
                                      </p:cBhvr>
                                      <p:to>
                                        <p:strVal val="visible"/>
                                      </p:to>
                                    </p:set>
                                    <p:anim calcmode="lin" valueType="num">
                                      <p:cBhvr additive="base">
                                        <p:cTn id="45" dur="500" fill="hold"/>
                                        <p:tgtEl>
                                          <p:spTgt spid="8"/>
                                        </p:tgtEl>
                                        <p:attrNameLst>
                                          <p:attrName>ppt_x</p:attrName>
                                        </p:attrNameLst>
                                      </p:cBhvr>
                                      <p:tavLst>
                                        <p:tav tm="0">
                                          <p:val>
                                            <p:strVal val="#ppt_x"/>
                                          </p:val>
                                        </p:tav>
                                        <p:tav tm="100000">
                                          <p:val>
                                            <p:strVal val="#ppt_x"/>
                                          </p:val>
                                        </p:tav>
                                      </p:tavLst>
                                    </p:anim>
                                    <p:anim calcmode="lin" valueType="num">
                                      <p:cBhvr additive="base">
                                        <p:cTn id="46" dur="500" fill="hold"/>
                                        <p:tgtEl>
                                          <p:spTgt spid="8"/>
                                        </p:tgtEl>
                                        <p:attrNameLst>
                                          <p:attrName>ppt_y</p:attrName>
                                        </p:attrNameLst>
                                      </p:cBhvr>
                                      <p:tavLst>
                                        <p:tav tm="0">
                                          <p:val>
                                            <p:strVal val="1+#ppt_h/2"/>
                                          </p:val>
                                        </p:tav>
                                        <p:tav tm="100000">
                                          <p:val>
                                            <p:strVal val="#ppt_y"/>
                                          </p:val>
                                        </p:tav>
                                      </p:tavLst>
                                    </p:anim>
                                  </p:childTnLst>
                                </p:cTn>
                              </p:par>
                              <p:par>
                                <p:cTn id="47" presetID="2" presetClass="entr" presetSubtype="4" fill="hold" grpId="0" nodeType="with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par>
                                <p:cTn id="51" presetID="2" presetClass="entr" presetSubtype="4" fill="hold" grpId="0" nodeType="withEffect">
                                  <p:stCondLst>
                                    <p:cond delay="0"/>
                                  </p:stCondLst>
                                  <p:childTnLst>
                                    <p:set>
                                      <p:cBhvr>
                                        <p:cTn id="52" dur="1" fill="hold">
                                          <p:stCondLst>
                                            <p:cond delay="0"/>
                                          </p:stCondLst>
                                        </p:cTn>
                                        <p:tgtEl>
                                          <p:spTgt spid="17"/>
                                        </p:tgtEl>
                                        <p:attrNameLst>
                                          <p:attrName>style.visibility</p:attrName>
                                        </p:attrNameLst>
                                      </p:cBhvr>
                                      <p:to>
                                        <p:strVal val="visible"/>
                                      </p:to>
                                    </p:set>
                                    <p:anim calcmode="lin" valueType="num">
                                      <p:cBhvr additive="base">
                                        <p:cTn id="53" dur="500" fill="hold"/>
                                        <p:tgtEl>
                                          <p:spTgt spid="17"/>
                                        </p:tgtEl>
                                        <p:attrNameLst>
                                          <p:attrName>ppt_x</p:attrName>
                                        </p:attrNameLst>
                                      </p:cBhvr>
                                      <p:tavLst>
                                        <p:tav tm="0">
                                          <p:val>
                                            <p:strVal val="#ppt_x"/>
                                          </p:val>
                                        </p:tav>
                                        <p:tav tm="100000">
                                          <p:val>
                                            <p:strVal val="#ppt_x"/>
                                          </p:val>
                                        </p:tav>
                                      </p:tavLst>
                                    </p:anim>
                                    <p:anim calcmode="lin" valueType="num">
                                      <p:cBhvr additive="base">
                                        <p:cTn id="5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 presetClass="entr" presetSubtype="4" fill="hold" nodeType="clickEffect">
                                  <p:stCondLst>
                                    <p:cond delay="0"/>
                                  </p:stCondLst>
                                  <p:childTnLst>
                                    <p:set>
                                      <p:cBhvr>
                                        <p:cTn id="58" dur="1" fill="hold">
                                          <p:stCondLst>
                                            <p:cond delay="0"/>
                                          </p:stCondLst>
                                        </p:cTn>
                                        <p:tgtEl>
                                          <p:spTgt spid="20"/>
                                        </p:tgtEl>
                                        <p:attrNameLst>
                                          <p:attrName>style.visibility</p:attrName>
                                        </p:attrNameLst>
                                      </p:cBhvr>
                                      <p:to>
                                        <p:strVal val="visible"/>
                                      </p:to>
                                    </p:set>
                                    <p:anim calcmode="lin" valueType="num">
                                      <p:cBhvr additive="base">
                                        <p:cTn id="59" dur="500" fill="hold"/>
                                        <p:tgtEl>
                                          <p:spTgt spid="20"/>
                                        </p:tgtEl>
                                        <p:attrNameLst>
                                          <p:attrName>ppt_x</p:attrName>
                                        </p:attrNameLst>
                                      </p:cBhvr>
                                      <p:tavLst>
                                        <p:tav tm="0">
                                          <p:val>
                                            <p:strVal val="#ppt_x"/>
                                          </p:val>
                                        </p:tav>
                                        <p:tav tm="100000">
                                          <p:val>
                                            <p:strVal val="#ppt_x"/>
                                          </p:val>
                                        </p:tav>
                                      </p:tavLst>
                                    </p:anim>
                                    <p:anim calcmode="lin" valueType="num">
                                      <p:cBhvr additive="base">
                                        <p:cTn id="60" dur="500" fill="hold"/>
                                        <p:tgtEl>
                                          <p:spTgt spid="20"/>
                                        </p:tgtEl>
                                        <p:attrNameLst>
                                          <p:attrName>ppt_y</p:attrName>
                                        </p:attrNameLst>
                                      </p:cBhvr>
                                      <p:tavLst>
                                        <p:tav tm="0">
                                          <p:val>
                                            <p:strVal val="1+#ppt_h/2"/>
                                          </p:val>
                                        </p:tav>
                                        <p:tav tm="100000">
                                          <p:val>
                                            <p:strVal val="#ppt_y"/>
                                          </p:val>
                                        </p:tav>
                                      </p:tavLst>
                                    </p:anim>
                                  </p:childTnLst>
                                </p:cTn>
                              </p:par>
                              <p:par>
                                <p:cTn id="61" presetID="2" presetClass="entr" presetSubtype="4"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anim calcmode="lin" valueType="num">
                                      <p:cBhvr additive="base">
                                        <p:cTn id="63" dur="500" fill="hold"/>
                                        <p:tgtEl>
                                          <p:spTgt spid="18"/>
                                        </p:tgtEl>
                                        <p:attrNameLst>
                                          <p:attrName>ppt_x</p:attrName>
                                        </p:attrNameLst>
                                      </p:cBhvr>
                                      <p:tavLst>
                                        <p:tav tm="0">
                                          <p:val>
                                            <p:strVal val="#ppt_x"/>
                                          </p:val>
                                        </p:tav>
                                        <p:tav tm="100000">
                                          <p:val>
                                            <p:strVal val="#ppt_x"/>
                                          </p:val>
                                        </p:tav>
                                      </p:tavLst>
                                    </p:anim>
                                    <p:anim calcmode="lin" valueType="num">
                                      <p:cBhvr additive="base">
                                        <p:cTn id="64" dur="500" fill="hold"/>
                                        <p:tgtEl>
                                          <p:spTgt spid="18"/>
                                        </p:tgtEl>
                                        <p:attrNameLst>
                                          <p:attrName>ppt_y</p:attrName>
                                        </p:attrNameLst>
                                      </p:cBhvr>
                                      <p:tavLst>
                                        <p:tav tm="0">
                                          <p:val>
                                            <p:strVal val="1+#ppt_h/2"/>
                                          </p:val>
                                        </p:tav>
                                        <p:tav tm="100000">
                                          <p:val>
                                            <p:strVal val="#ppt_y"/>
                                          </p:val>
                                        </p:tav>
                                      </p:tavLst>
                                    </p:anim>
                                  </p:childTnLst>
                                </p:cTn>
                              </p:par>
                              <p:par>
                                <p:cTn id="65" presetID="2" presetClass="entr" presetSubtype="4" fill="hold" grpId="0" nodeType="withEffect">
                                  <p:stCondLst>
                                    <p:cond delay="0"/>
                                  </p:stCondLst>
                                  <p:childTnLst>
                                    <p:set>
                                      <p:cBhvr>
                                        <p:cTn id="66" dur="1" fill="hold">
                                          <p:stCondLst>
                                            <p:cond delay="0"/>
                                          </p:stCondLst>
                                        </p:cTn>
                                        <p:tgtEl>
                                          <p:spTgt spid="19"/>
                                        </p:tgtEl>
                                        <p:attrNameLst>
                                          <p:attrName>style.visibility</p:attrName>
                                        </p:attrNameLst>
                                      </p:cBhvr>
                                      <p:to>
                                        <p:strVal val="visible"/>
                                      </p:to>
                                    </p:set>
                                    <p:anim calcmode="lin" valueType="num">
                                      <p:cBhvr additive="base">
                                        <p:cTn id="67" dur="500" fill="hold"/>
                                        <p:tgtEl>
                                          <p:spTgt spid="19"/>
                                        </p:tgtEl>
                                        <p:attrNameLst>
                                          <p:attrName>ppt_x</p:attrName>
                                        </p:attrNameLst>
                                      </p:cBhvr>
                                      <p:tavLst>
                                        <p:tav tm="0">
                                          <p:val>
                                            <p:strVal val="#ppt_x"/>
                                          </p:val>
                                        </p:tav>
                                        <p:tav tm="100000">
                                          <p:val>
                                            <p:strVal val="#ppt_x"/>
                                          </p:val>
                                        </p:tav>
                                      </p:tavLst>
                                    </p:anim>
                                    <p:anim calcmode="lin" valueType="num">
                                      <p:cBhvr additive="base">
                                        <p:cTn id="6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par>
                                <p:cTn id="75" presetID="2" presetClass="entr" presetSubtype="4" fill="hold" nodeType="withEffect">
                                  <p:stCondLst>
                                    <p:cond delay="0"/>
                                  </p:stCondLst>
                                  <p:childTnLst>
                                    <p:set>
                                      <p:cBhvr>
                                        <p:cTn id="76" dur="1" fill="hold">
                                          <p:stCondLst>
                                            <p:cond delay="0"/>
                                          </p:stCondLst>
                                        </p:cTn>
                                        <p:tgtEl>
                                          <p:spTgt spid="23"/>
                                        </p:tgtEl>
                                        <p:attrNameLst>
                                          <p:attrName>style.visibility</p:attrName>
                                        </p:attrNameLst>
                                      </p:cBhvr>
                                      <p:to>
                                        <p:strVal val="visible"/>
                                      </p:to>
                                    </p:set>
                                    <p:anim calcmode="lin" valueType="num">
                                      <p:cBhvr additive="base">
                                        <p:cTn id="77" dur="500" fill="hold"/>
                                        <p:tgtEl>
                                          <p:spTgt spid="23"/>
                                        </p:tgtEl>
                                        <p:attrNameLst>
                                          <p:attrName>ppt_x</p:attrName>
                                        </p:attrNameLst>
                                      </p:cBhvr>
                                      <p:tavLst>
                                        <p:tav tm="0">
                                          <p:val>
                                            <p:strVal val="#ppt_x"/>
                                          </p:val>
                                        </p:tav>
                                        <p:tav tm="100000">
                                          <p:val>
                                            <p:strVal val="#ppt_x"/>
                                          </p:val>
                                        </p:tav>
                                      </p:tavLst>
                                    </p:anim>
                                    <p:anim calcmode="lin" valueType="num">
                                      <p:cBhvr additive="base">
                                        <p:cTn id="78" dur="500" fill="hold"/>
                                        <p:tgtEl>
                                          <p:spTgt spid="23"/>
                                        </p:tgtEl>
                                        <p:attrNameLst>
                                          <p:attrName>ppt_y</p:attrName>
                                        </p:attrNameLst>
                                      </p:cBhvr>
                                      <p:tavLst>
                                        <p:tav tm="0">
                                          <p:val>
                                            <p:strVal val="1+#ppt_h/2"/>
                                          </p:val>
                                        </p:tav>
                                        <p:tav tm="100000">
                                          <p:val>
                                            <p:strVal val="#ppt_y"/>
                                          </p:val>
                                        </p:tav>
                                      </p:tavLst>
                                    </p:anim>
                                  </p:childTnLst>
                                </p:cTn>
                              </p:par>
                              <p:par>
                                <p:cTn id="79" presetID="2" presetClass="entr" presetSubtype="4" fill="hold" grpId="0" nodeType="withEffect">
                                  <p:stCondLst>
                                    <p:cond delay="0"/>
                                  </p:stCondLst>
                                  <p:childTnLst>
                                    <p:set>
                                      <p:cBhvr>
                                        <p:cTn id="80" dur="1" fill="hold">
                                          <p:stCondLst>
                                            <p:cond delay="0"/>
                                          </p:stCondLst>
                                        </p:cTn>
                                        <p:tgtEl>
                                          <p:spTgt spid="21"/>
                                        </p:tgtEl>
                                        <p:attrNameLst>
                                          <p:attrName>style.visibility</p:attrName>
                                        </p:attrNameLst>
                                      </p:cBhvr>
                                      <p:to>
                                        <p:strVal val="visible"/>
                                      </p:to>
                                    </p:set>
                                    <p:anim calcmode="lin" valueType="num">
                                      <p:cBhvr additive="base">
                                        <p:cTn id="81" dur="500" fill="hold"/>
                                        <p:tgtEl>
                                          <p:spTgt spid="21"/>
                                        </p:tgtEl>
                                        <p:attrNameLst>
                                          <p:attrName>ppt_x</p:attrName>
                                        </p:attrNameLst>
                                      </p:cBhvr>
                                      <p:tavLst>
                                        <p:tav tm="0">
                                          <p:val>
                                            <p:strVal val="#ppt_x"/>
                                          </p:val>
                                        </p:tav>
                                        <p:tav tm="100000">
                                          <p:val>
                                            <p:strVal val="#ppt_x"/>
                                          </p:val>
                                        </p:tav>
                                      </p:tavLst>
                                    </p:anim>
                                    <p:anim calcmode="lin" valueType="num">
                                      <p:cBhvr additive="base">
                                        <p:cTn id="8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83" fill="hold">
                      <p:stCondLst>
                        <p:cond delay="indefinite"/>
                      </p:stCondLst>
                      <p:childTnLst>
                        <p:par>
                          <p:cTn id="84" fill="hold">
                            <p:stCondLst>
                              <p:cond delay="0"/>
                            </p:stCondLst>
                            <p:childTnLst>
                              <p:par>
                                <p:cTn id="85" presetID="2" presetClass="entr" presetSubtype="4" fill="hold" grpId="0" nodeType="clickEffect">
                                  <p:stCondLst>
                                    <p:cond delay="0"/>
                                  </p:stCondLst>
                                  <p:childTnLst>
                                    <p:set>
                                      <p:cBhvr>
                                        <p:cTn id="86" dur="1" fill="hold">
                                          <p:stCondLst>
                                            <p:cond delay="0"/>
                                          </p:stCondLst>
                                        </p:cTn>
                                        <p:tgtEl>
                                          <p:spTgt spid="25"/>
                                        </p:tgtEl>
                                        <p:attrNameLst>
                                          <p:attrName>style.visibility</p:attrName>
                                        </p:attrNameLst>
                                      </p:cBhvr>
                                      <p:to>
                                        <p:strVal val="visible"/>
                                      </p:to>
                                    </p:set>
                                    <p:anim calcmode="lin" valueType="num">
                                      <p:cBhvr additive="base">
                                        <p:cTn id="87" dur="500" fill="hold"/>
                                        <p:tgtEl>
                                          <p:spTgt spid="25"/>
                                        </p:tgtEl>
                                        <p:attrNameLst>
                                          <p:attrName>ppt_x</p:attrName>
                                        </p:attrNameLst>
                                      </p:cBhvr>
                                      <p:tavLst>
                                        <p:tav tm="0">
                                          <p:val>
                                            <p:strVal val="#ppt_x"/>
                                          </p:val>
                                        </p:tav>
                                        <p:tav tm="100000">
                                          <p:val>
                                            <p:strVal val="#ppt_x"/>
                                          </p:val>
                                        </p:tav>
                                      </p:tavLst>
                                    </p:anim>
                                    <p:anim calcmode="lin" valueType="num">
                                      <p:cBhvr additive="base">
                                        <p:cTn id="88" dur="500" fill="hold"/>
                                        <p:tgtEl>
                                          <p:spTgt spid="25"/>
                                        </p:tgtEl>
                                        <p:attrNameLst>
                                          <p:attrName>ppt_y</p:attrName>
                                        </p:attrNameLst>
                                      </p:cBhvr>
                                      <p:tavLst>
                                        <p:tav tm="0">
                                          <p:val>
                                            <p:strVal val="1+#ppt_h/2"/>
                                          </p:val>
                                        </p:tav>
                                        <p:tav tm="100000">
                                          <p:val>
                                            <p:strVal val="#ppt_y"/>
                                          </p:val>
                                        </p:tav>
                                      </p:tavLst>
                                    </p:anim>
                                  </p:childTnLst>
                                </p:cTn>
                              </p:par>
                              <p:par>
                                <p:cTn id="89" presetID="2" presetClass="entr" presetSubtype="4" fill="hold" nodeType="withEffect">
                                  <p:stCondLst>
                                    <p:cond delay="0"/>
                                  </p:stCondLst>
                                  <p:childTnLst>
                                    <p:set>
                                      <p:cBhvr>
                                        <p:cTn id="90" dur="1" fill="hold">
                                          <p:stCondLst>
                                            <p:cond delay="0"/>
                                          </p:stCondLst>
                                        </p:cTn>
                                        <p:tgtEl>
                                          <p:spTgt spid="26"/>
                                        </p:tgtEl>
                                        <p:attrNameLst>
                                          <p:attrName>style.visibility</p:attrName>
                                        </p:attrNameLst>
                                      </p:cBhvr>
                                      <p:to>
                                        <p:strVal val="visible"/>
                                      </p:to>
                                    </p:set>
                                    <p:anim calcmode="lin" valueType="num">
                                      <p:cBhvr additive="base">
                                        <p:cTn id="91" dur="500" fill="hold"/>
                                        <p:tgtEl>
                                          <p:spTgt spid="26"/>
                                        </p:tgtEl>
                                        <p:attrNameLst>
                                          <p:attrName>ppt_x</p:attrName>
                                        </p:attrNameLst>
                                      </p:cBhvr>
                                      <p:tavLst>
                                        <p:tav tm="0">
                                          <p:val>
                                            <p:strVal val="#ppt_x"/>
                                          </p:val>
                                        </p:tav>
                                        <p:tav tm="100000">
                                          <p:val>
                                            <p:strVal val="#ppt_x"/>
                                          </p:val>
                                        </p:tav>
                                      </p:tavLst>
                                    </p:anim>
                                    <p:anim calcmode="lin" valueType="num">
                                      <p:cBhvr additive="base">
                                        <p:cTn id="92" dur="500" fill="hold"/>
                                        <p:tgtEl>
                                          <p:spTgt spid="26"/>
                                        </p:tgtEl>
                                        <p:attrNameLst>
                                          <p:attrName>ppt_y</p:attrName>
                                        </p:attrNameLst>
                                      </p:cBhvr>
                                      <p:tavLst>
                                        <p:tav tm="0">
                                          <p:val>
                                            <p:strVal val="1+#ppt_h/2"/>
                                          </p:val>
                                        </p:tav>
                                        <p:tav tm="100000">
                                          <p:val>
                                            <p:strVal val="#ppt_y"/>
                                          </p:val>
                                        </p:tav>
                                      </p:tavLst>
                                    </p:anim>
                                  </p:childTnLst>
                                </p:cTn>
                              </p:par>
                              <p:par>
                                <p:cTn id="93" presetID="2" presetClass="entr" presetSubtype="4" fill="hold" grpId="0" nodeType="withEffect">
                                  <p:stCondLst>
                                    <p:cond delay="0"/>
                                  </p:stCondLst>
                                  <p:childTnLst>
                                    <p:set>
                                      <p:cBhvr>
                                        <p:cTn id="94" dur="1" fill="hold">
                                          <p:stCondLst>
                                            <p:cond delay="0"/>
                                          </p:stCondLst>
                                        </p:cTn>
                                        <p:tgtEl>
                                          <p:spTgt spid="24"/>
                                        </p:tgtEl>
                                        <p:attrNameLst>
                                          <p:attrName>style.visibility</p:attrName>
                                        </p:attrNameLst>
                                      </p:cBhvr>
                                      <p:to>
                                        <p:strVal val="visible"/>
                                      </p:to>
                                    </p:set>
                                    <p:anim calcmode="lin" valueType="num">
                                      <p:cBhvr additive="base">
                                        <p:cTn id="95" dur="500" fill="hold"/>
                                        <p:tgtEl>
                                          <p:spTgt spid="24"/>
                                        </p:tgtEl>
                                        <p:attrNameLst>
                                          <p:attrName>ppt_x</p:attrName>
                                        </p:attrNameLst>
                                      </p:cBhvr>
                                      <p:tavLst>
                                        <p:tav tm="0">
                                          <p:val>
                                            <p:strVal val="#ppt_x"/>
                                          </p:val>
                                        </p:tav>
                                        <p:tav tm="100000">
                                          <p:val>
                                            <p:strVal val="#ppt_x"/>
                                          </p:val>
                                        </p:tav>
                                      </p:tavLst>
                                    </p:anim>
                                    <p:anim calcmode="lin" valueType="num">
                                      <p:cBhvr additive="base">
                                        <p:cTn id="9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97" fill="hold">
                      <p:stCondLst>
                        <p:cond delay="indefinite"/>
                      </p:stCondLst>
                      <p:childTnLst>
                        <p:par>
                          <p:cTn id="98" fill="hold">
                            <p:stCondLst>
                              <p:cond delay="0"/>
                            </p:stCondLst>
                            <p:childTnLst>
                              <p:par>
                                <p:cTn id="99" presetID="2" presetClass="entr" presetSubtype="4" fill="hold" grpId="0" nodeType="clickEffect">
                                  <p:stCondLst>
                                    <p:cond delay="0"/>
                                  </p:stCondLst>
                                  <p:childTnLst>
                                    <p:set>
                                      <p:cBhvr>
                                        <p:cTn id="100" dur="1" fill="hold">
                                          <p:stCondLst>
                                            <p:cond delay="0"/>
                                          </p:stCondLst>
                                        </p:cTn>
                                        <p:tgtEl>
                                          <p:spTgt spid="28"/>
                                        </p:tgtEl>
                                        <p:attrNameLst>
                                          <p:attrName>style.visibility</p:attrName>
                                        </p:attrNameLst>
                                      </p:cBhvr>
                                      <p:to>
                                        <p:strVal val="visible"/>
                                      </p:to>
                                    </p:set>
                                    <p:anim calcmode="lin" valueType="num">
                                      <p:cBhvr additive="base">
                                        <p:cTn id="101" dur="500" fill="hold"/>
                                        <p:tgtEl>
                                          <p:spTgt spid="28"/>
                                        </p:tgtEl>
                                        <p:attrNameLst>
                                          <p:attrName>ppt_x</p:attrName>
                                        </p:attrNameLst>
                                      </p:cBhvr>
                                      <p:tavLst>
                                        <p:tav tm="0">
                                          <p:val>
                                            <p:strVal val="#ppt_x"/>
                                          </p:val>
                                        </p:tav>
                                        <p:tav tm="100000">
                                          <p:val>
                                            <p:strVal val="#ppt_x"/>
                                          </p:val>
                                        </p:tav>
                                      </p:tavLst>
                                    </p:anim>
                                    <p:anim calcmode="lin" valueType="num">
                                      <p:cBhvr additive="base">
                                        <p:cTn id="102" dur="500" fill="hold"/>
                                        <p:tgtEl>
                                          <p:spTgt spid="28"/>
                                        </p:tgtEl>
                                        <p:attrNameLst>
                                          <p:attrName>ppt_y</p:attrName>
                                        </p:attrNameLst>
                                      </p:cBhvr>
                                      <p:tavLst>
                                        <p:tav tm="0">
                                          <p:val>
                                            <p:strVal val="1+#ppt_h/2"/>
                                          </p:val>
                                        </p:tav>
                                        <p:tav tm="100000">
                                          <p:val>
                                            <p:strVal val="#ppt_y"/>
                                          </p:val>
                                        </p:tav>
                                      </p:tavLst>
                                    </p:anim>
                                  </p:childTnLst>
                                </p:cTn>
                              </p:par>
                              <p:par>
                                <p:cTn id="103" presetID="2" presetClass="entr" presetSubtype="4" fill="hold" nodeType="withEffect">
                                  <p:stCondLst>
                                    <p:cond delay="0"/>
                                  </p:stCondLst>
                                  <p:childTnLst>
                                    <p:set>
                                      <p:cBhvr>
                                        <p:cTn id="104" dur="1" fill="hold">
                                          <p:stCondLst>
                                            <p:cond delay="0"/>
                                          </p:stCondLst>
                                        </p:cTn>
                                        <p:tgtEl>
                                          <p:spTgt spid="29"/>
                                        </p:tgtEl>
                                        <p:attrNameLst>
                                          <p:attrName>style.visibility</p:attrName>
                                        </p:attrNameLst>
                                      </p:cBhvr>
                                      <p:to>
                                        <p:strVal val="visible"/>
                                      </p:to>
                                    </p:set>
                                    <p:anim calcmode="lin" valueType="num">
                                      <p:cBhvr additive="base">
                                        <p:cTn id="105" dur="500" fill="hold"/>
                                        <p:tgtEl>
                                          <p:spTgt spid="29"/>
                                        </p:tgtEl>
                                        <p:attrNameLst>
                                          <p:attrName>ppt_x</p:attrName>
                                        </p:attrNameLst>
                                      </p:cBhvr>
                                      <p:tavLst>
                                        <p:tav tm="0">
                                          <p:val>
                                            <p:strVal val="#ppt_x"/>
                                          </p:val>
                                        </p:tav>
                                        <p:tav tm="100000">
                                          <p:val>
                                            <p:strVal val="#ppt_x"/>
                                          </p:val>
                                        </p:tav>
                                      </p:tavLst>
                                    </p:anim>
                                    <p:anim calcmode="lin" valueType="num">
                                      <p:cBhvr additive="base">
                                        <p:cTn id="106" dur="500" fill="hold"/>
                                        <p:tgtEl>
                                          <p:spTgt spid="29"/>
                                        </p:tgtEl>
                                        <p:attrNameLst>
                                          <p:attrName>ppt_y</p:attrName>
                                        </p:attrNameLst>
                                      </p:cBhvr>
                                      <p:tavLst>
                                        <p:tav tm="0">
                                          <p:val>
                                            <p:strVal val="1+#ppt_h/2"/>
                                          </p:val>
                                        </p:tav>
                                        <p:tav tm="100000">
                                          <p:val>
                                            <p:strVal val="#ppt_y"/>
                                          </p:val>
                                        </p:tav>
                                      </p:tavLst>
                                    </p:anim>
                                  </p:childTnLst>
                                </p:cTn>
                              </p:par>
                              <p:par>
                                <p:cTn id="107" presetID="2" presetClass="entr" presetSubtype="4" fill="hold" grpId="0" nodeType="withEffect">
                                  <p:stCondLst>
                                    <p:cond delay="0"/>
                                  </p:stCondLst>
                                  <p:childTnLst>
                                    <p:set>
                                      <p:cBhvr>
                                        <p:cTn id="108" dur="1" fill="hold">
                                          <p:stCondLst>
                                            <p:cond delay="0"/>
                                          </p:stCondLst>
                                        </p:cTn>
                                        <p:tgtEl>
                                          <p:spTgt spid="27"/>
                                        </p:tgtEl>
                                        <p:attrNameLst>
                                          <p:attrName>style.visibility</p:attrName>
                                        </p:attrNameLst>
                                      </p:cBhvr>
                                      <p:to>
                                        <p:strVal val="visible"/>
                                      </p:to>
                                    </p:set>
                                    <p:anim calcmode="lin" valueType="num">
                                      <p:cBhvr additive="base">
                                        <p:cTn id="109" dur="500" fill="hold"/>
                                        <p:tgtEl>
                                          <p:spTgt spid="27"/>
                                        </p:tgtEl>
                                        <p:attrNameLst>
                                          <p:attrName>ppt_x</p:attrName>
                                        </p:attrNameLst>
                                      </p:cBhvr>
                                      <p:tavLst>
                                        <p:tav tm="0">
                                          <p:val>
                                            <p:strVal val="#ppt_x"/>
                                          </p:val>
                                        </p:tav>
                                        <p:tav tm="100000">
                                          <p:val>
                                            <p:strVal val="#ppt_x"/>
                                          </p:val>
                                        </p:tav>
                                      </p:tavLst>
                                    </p:anim>
                                    <p:anim calcmode="lin" valueType="num">
                                      <p:cBhvr additive="base">
                                        <p:cTn id="11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2" presetClass="entr" presetSubtype="4" fill="hold" nodeType="clickEffect">
                                  <p:stCondLst>
                                    <p:cond delay="0"/>
                                  </p:stCondLst>
                                  <p:childTnLst>
                                    <p:set>
                                      <p:cBhvr>
                                        <p:cTn id="114" dur="1" fill="hold">
                                          <p:stCondLst>
                                            <p:cond delay="0"/>
                                          </p:stCondLst>
                                        </p:cTn>
                                        <p:tgtEl>
                                          <p:spTgt spid="32"/>
                                        </p:tgtEl>
                                        <p:attrNameLst>
                                          <p:attrName>style.visibility</p:attrName>
                                        </p:attrNameLst>
                                      </p:cBhvr>
                                      <p:to>
                                        <p:strVal val="visible"/>
                                      </p:to>
                                    </p:set>
                                    <p:anim calcmode="lin" valueType="num">
                                      <p:cBhvr additive="base">
                                        <p:cTn id="115" dur="500" fill="hold"/>
                                        <p:tgtEl>
                                          <p:spTgt spid="32"/>
                                        </p:tgtEl>
                                        <p:attrNameLst>
                                          <p:attrName>ppt_x</p:attrName>
                                        </p:attrNameLst>
                                      </p:cBhvr>
                                      <p:tavLst>
                                        <p:tav tm="0">
                                          <p:val>
                                            <p:strVal val="#ppt_x"/>
                                          </p:val>
                                        </p:tav>
                                        <p:tav tm="100000">
                                          <p:val>
                                            <p:strVal val="#ppt_x"/>
                                          </p:val>
                                        </p:tav>
                                      </p:tavLst>
                                    </p:anim>
                                    <p:anim calcmode="lin" valueType="num">
                                      <p:cBhvr additive="base">
                                        <p:cTn id="116" dur="500" fill="hold"/>
                                        <p:tgtEl>
                                          <p:spTgt spid="32"/>
                                        </p:tgtEl>
                                        <p:attrNameLst>
                                          <p:attrName>ppt_y</p:attrName>
                                        </p:attrNameLst>
                                      </p:cBhvr>
                                      <p:tavLst>
                                        <p:tav tm="0">
                                          <p:val>
                                            <p:strVal val="1+#ppt_h/2"/>
                                          </p:val>
                                        </p:tav>
                                        <p:tav tm="100000">
                                          <p:val>
                                            <p:strVal val="#ppt_y"/>
                                          </p:val>
                                        </p:tav>
                                      </p:tavLst>
                                    </p:anim>
                                  </p:childTnLst>
                                </p:cTn>
                              </p:par>
                              <p:par>
                                <p:cTn id="117" presetID="2" presetClass="entr" presetSubtype="4" fill="hold" grpId="0" nodeType="withEffect">
                                  <p:stCondLst>
                                    <p:cond delay="0"/>
                                  </p:stCondLst>
                                  <p:childTnLst>
                                    <p:set>
                                      <p:cBhvr>
                                        <p:cTn id="118" dur="1" fill="hold">
                                          <p:stCondLst>
                                            <p:cond delay="0"/>
                                          </p:stCondLst>
                                        </p:cTn>
                                        <p:tgtEl>
                                          <p:spTgt spid="30"/>
                                        </p:tgtEl>
                                        <p:attrNameLst>
                                          <p:attrName>style.visibility</p:attrName>
                                        </p:attrNameLst>
                                      </p:cBhvr>
                                      <p:to>
                                        <p:strVal val="visible"/>
                                      </p:to>
                                    </p:set>
                                    <p:anim calcmode="lin" valueType="num">
                                      <p:cBhvr additive="base">
                                        <p:cTn id="119" dur="500" fill="hold"/>
                                        <p:tgtEl>
                                          <p:spTgt spid="30"/>
                                        </p:tgtEl>
                                        <p:attrNameLst>
                                          <p:attrName>ppt_x</p:attrName>
                                        </p:attrNameLst>
                                      </p:cBhvr>
                                      <p:tavLst>
                                        <p:tav tm="0">
                                          <p:val>
                                            <p:strVal val="#ppt_x"/>
                                          </p:val>
                                        </p:tav>
                                        <p:tav tm="100000">
                                          <p:val>
                                            <p:strVal val="#ppt_x"/>
                                          </p:val>
                                        </p:tav>
                                      </p:tavLst>
                                    </p:anim>
                                    <p:anim calcmode="lin" valueType="num">
                                      <p:cBhvr additive="base">
                                        <p:cTn id="120" dur="500" fill="hold"/>
                                        <p:tgtEl>
                                          <p:spTgt spid="30"/>
                                        </p:tgtEl>
                                        <p:attrNameLst>
                                          <p:attrName>ppt_y</p:attrName>
                                        </p:attrNameLst>
                                      </p:cBhvr>
                                      <p:tavLst>
                                        <p:tav tm="0">
                                          <p:val>
                                            <p:strVal val="1+#ppt_h/2"/>
                                          </p:val>
                                        </p:tav>
                                        <p:tav tm="100000">
                                          <p:val>
                                            <p:strVal val="#ppt_y"/>
                                          </p:val>
                                        </p:tav>
                                      </p:tavLst>
                                    </p:anim>
                                  </p:childTnLst>
                                </p:cTn>
                              </p:par>
                              <p:par>
                                <p:cTn id="121" presetID="2" presetClass="entr" presetSubtype="4" fill="hold" grpId="0" nodeType="withEffect">
                                  <p:stCondLst>
                                    <p:cond delay="0"/>
                                  </p:stCondLst>
                                  <p:childTnLst>
                                    <p:set>
                                      <p:cBhvr>
                                        <p:cTn id="122" dur="1" fill="hold">
                                          <p:stCondLst>
                                            <p:cond delay="0"/>
                                          </p:stCondLst>
                                        </p:cTn>
                                        <p:tgtEl>
                                          <p:spTgt spid="31"/>
                                        </p:tgtEl>
                                        <p:attrNameLst>
                                          <p:attrName>style.visibility</p:attrName>
                                        </p:attrNameLst>
                                      </p:cBhvr>
                                      <p:to>
                                        <p:strVal val="visible"/>
                                      </p:to>
                                    </p:set>
                                    <p:anim calcmode="lin" valueType="num">
                                      <p:cBhvr additive="base">
                                        <p:cTn id="123" dur="500" fill="hold"/>
                                        <p:tgtEl>
                                          <p:spTgt spid="31"/>
                                        </p:tgtEl>
                                        <p:attrNameLst>
                                          <p:attrName>ppt_x</p:attrName>
                                        </p:attrNameLst>
                                      </p:cBhvr>
                                      <p:tavLst>
                                        <p:tav tm="0">
                                          <p:val>
                                            <p:strVal val="#ppt_x"/>
                                          </p:val>
                                        </p:tav>
                                        <p:tav tm="100000">
                                          <p:val>
                                            <p:strVal val="#ppt_x"/>
                                          </p:val>
                                        </p:tav>
                                      </p:tavLst>
                                    </p:anim>
                                    <p:anim calcmode="lin" valueType="num">
                                      <p:cBhvr additive="base">
                                        <p:cTn id="12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0" grpId="0" animBg="1"/>
      <p:bldP spid="11" grpId="0"/>
      <p:bldP spid="14" grpId="0" animBg="1"/>
      <p:bldP spid="15" grpId="0"/>
      <p:bldP spid="16" grpId="0" animBg="1"/>
      <p:bldP spid="17" grpId="0"/>
      <p:bldP spid="18" grpId="0" animBg="1"/>
      <p:bldP spid="19" grpId="0"/>
      <p:bldP spid="21" grpId="0" animBg="1"/>
      <p:bldP spid="22" grpId="0"/>
      <p:bldP spid="24" grpId="0" animBg="1"/>
      <p:bldP spid="25" grpId="0"/>
      <p:bldP spid="27" grpId="0" animBg="1"/>
      <p:bldP spid="28" grpId="0"/>
      <p:bldP spid="30" grpId="0" animBg="1"/>
      <p:bldP spid="3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1E86274-4451-43F8-9CFE-8DDAEB0BF537}"/>
              </a:ext>
            </a:extLst>
          </p:cNvPr>
          <p:cNvPicPr>
            <a:picLocks noChangeAspect="1"/>
          </p:cNvPicPr>
          <p:nvPr/>
        </p:nvPicPr>
        <p:blipFill>
          <a:blip r:embed="rId2"/>
          <a:stretch>
            <a:fillRect/>
          </a:stretch>
        </p:blipFill>
        <p:spPr>
          <a:xfrm>
            <a:off x="239150" y="2166425"/>
            <a:ext cx="8665700" cy="4193427"/>
          </a:xfrm>
          <a:prstGeom prst="rect">
            <a:avLst/>
          </a:prstGeom>
        </p:spPr>
      </p:pic>
      <p:sp>
        <p:nvSpPr>
          <p:cNvPr id="10" name="Title 1">
            <a:extLst>
              <a:ext uri="{FF2B5EF4-FFF2-40B4-BE49-F238E27FC236}">
                <a16:creationId xmlns:a16="http://schemas.microsoft.com/office/drawing/2014/main" id="{C0FEC795-1696-42C1-BE02-BCF2EC5BAEE8}"/>
              </a:ext>
            </a:extLst>
          </p:cNvPr>
          <p:cNvSpPr>
            <a:spLocks noGrp="1"/>
          </p:cNvSpPr>
          <p:nvPr>
            <p:ph type="ctrTitle"/>
          </p:nvPr>
        </p:nvSpPr>
        <p:spPr>
          <a:xfrm>
            <a:off x="239150" y="195337"/>
            <a:ext cx="7483821" cy="1281772"/>
          </a:xfrm>
        </p:spPr>
        <p:txBody>
          <a:bodyPr>
            <a:noAutofit/>
          </a:bodyPr>
          <a:lstStyle/>
          <a:p>
            <a:pPr algn="l"/>
            <a:r>
              <a:rPr lang="en-US" sz="7200" dirty="0">
                <a:solidFill>
                  <a:srgbClr val="FCDE79"/>
                </a:solidFill>
                <a:latin typeface="Gloucester MT Extra Condensed" panose="02030808020601010101" pitchFamily="18" charset="77"/>
              </a:rPr>
              <a:t>What can I do in the future?</a:t>
            </a:r>
          </a:p>
        </p:txBody>
      </p:sp>
    </p:spTree>
    <p:extLst>
      <p:ext uri="{BB962C8B-B14F-4D97-AF65-F5344CB8AC3E}">
        <p14:creationId xmlns:p14="http://schemas.microsoft.com/office/powerpoint/2010/main" val="34819226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239150" y="195337"/>
            <a:ext cx="7483821" cy="1281772"/>
          </a:xfrm>
        </p:spPr>
        <p:txBody>
          <a:bodyPr>
            <a:noAutofit/>
          </a:bodyPr>
          <a:lstStyle/>
          <a:p>
            <a:pPr algn="l"/>
            <a:r>
              <a:rPr lang="en-US" sz="7200" dirty="0">
                <a:solidFill>
                  <a:srgbClr val="FCDE79"/>
                </a:solidFill>
                <a:latin typeface="Gloucester MT Extra Condensed" panose="02030808020601010101" pitchFamily="18" charset="77"/>
              </a:rPr>
              <a:t>What can I do in the future?</a:t>
            </a:r>
          </a:p>
        </p:txBody>
      </p:sp>
      <p:pic>
        <p:nvPicPr>
          <p:cNvPr id="1026" name="Picture 2">
            <a:extLst>
              <a:ext uri="{FF2B5EF4-FFF2-40B4-BE49-F238E27FC236}">
                <a16:creationId xmlns:a16="http://schemas.microsoft.com/office/drawing/2014/main" id="{28D81861-2B88-4D72-8E86-3DD6C7AD4B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22228" y="1744415"/>
            <a:ext cx="6299543" cy="49182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3590118"/>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FB7A8-7D6C-6242-BDA2-F11F75CDB653}"/>
              </a:ext>
            </a:extLst>
          </p:cNvPr>
          <p:cNvSpPr>
            <a:spLocks noGrp="1"/>
          </p:cNvSpPr>
          <p:nvPr>
            <p:ph type="ctrTitle"/>
          </p:nvPr>
        </p:nvSpPr>
        <p:spPr>
          <a:xfrm>
            <a:off x="267286" y="245077"/>
            <a:ext cx="7455685" cy="1375805"/>
          </a:xfrm>
        </p:spPr>
        <p:txBody>
          <a:bodyPr>
            <a:noAutofit/>
          </a:bodyPr>
          <a:lstStyle/>
          <a:p>
            <a:pPr algn="l"/>
            <a:r>
              <a:rPr lang="en-US" sz="7200" dirty="0">
                <a:solidFill>
                  <a:srgbClr val="FCDE79"/>
                </a:solidFill>
                <a:latin typeface="Gloucester MT Extra Condensed" panose="02030808020601010101" pitchFamily="18" charset="77"/>
              </a:rPr>
              <a:t>What do the students say?</a:t>
            </a:r>
          </a:p>
        </p:txBody>
      </p:sp>
      <p:sp>
        <p:nvSpPr>
          <p:cNvPr id="8" name="TextBox 7">
            <a:extLst>
              <a:ext uri="{FF2B5EF4-FFF2-40B4-BE49-F238E27FC236}">
                <a16:creationId xmlns:a16="http://schemas.microsoft.com/office/drawing/2014/main" id="{C38BB713-F0AE-48D1-B68E-3E38E01BE022}"/>
              </a:ext>
            </a:extLst>
          </p:cNvPr>
          <p:cNvSpPr txBox="1"/>
          <p:nvPr/>
        </p:nvSpPr>
        <p:spPr>
          <a:xfrm>
            <a:off x="1188720" y="6324503"/>
            <a:ext cx="6766560" cy="461665"/>
          </a:xfrm>
          <a:prstGeom prst="rect">
            <a:avLst/>
          </a:prstGeom>
          <a:noFill/>
        </p:spPr>
        <p:txBody>
          <a:bodyPr wrap="square" rtlCol="0">
            <a:spAutoFit/>
          </a:bodyPr>
          <a:lstStyle/>
          <a:p>
            <a:pPr algn="ctr"/>
            <a:r>
              <a:rPr lang="en-GB" sz="2400" b="1" dirty="0">
                <a:solidFill>
                  <a:srgbClr val="FCDE79"/>
                </a:solidFill>
              </a:rPr>
              <a:t>Bethan is a current Year 12 Chemistry student </a:t>
            </a:r>
          </a:p>
        </p:txBody>
      </p:sp>
      <p:pic>
        <p:nvPicPr>
          <p:cNvPr id="9" name="Virtual Taster Day 6F Chemistry BM">
            <a:hlinkClick r:id="" action="ppaction://media"/>
            <a:extLst>
              <a:ext uri="{FF2B5EF4-FFF2-40B4-BE49-F238E27FC236}">
                <a16:creationId xmlns:a16="http://schemas.microsoft.com/office/drawing/2014/main" id="{3DEC34E9-D3A9-4EB7-BC62-E6A130624B0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52525" y="1807087"/>
            <a:ext cx="7722971" cy="4344171"/>
          </a:xfrm>
          <a:prstGeom prst="rect">
            <a:avLst/>
          </a:prstGeom>
        </p:spPr>
      </p:pic>
    </p:spTree>
    <p:extLst>
      <p:ext uri="{BB962C8B-B14F-4D97-AF65-F5344CB8AC3E}">
        <p14:creationId xmlns:p14="http://schemas.microsoft.com/office/powerpoint/2010/main" val="258172395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3010"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02A91A86-74AF-4599-8EB4-C0D9F7E75875}"/>
              </a:ext>
            </a:extLst>
          </p:cNvPr>
          <p:cNvSpPr txBox="1">
            <a:spLocks/>
          </p:cNvSpPr>
          <p:nvPr/>
        </p:nvSpPr>
        <p:spPr>
          <a:xfrm>
            <a:off x="267286" y="245077"/>
            <a:ext cx="7455685" cy="13758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7200">
                <a:solidFill>
                  <a:srgbClr val="FCDE79"/>
                </a:solidFill>
                <a:latin typeface="Gloucester MT Extra Condensed" panose="02030808020601010101" pitchFamily="18" charset="77"/>
              </a:rPr>
              <a:t>What do the students say?</a:t>
            </a:r>
            <a:endParaRPr lang="en-US" sz="7200" dirty="0">
              <a:solidFill>
                <a:srgbClr val="FCDE79"/>
              </a:solidFill>
              <a:latin typeface="Gloucester MT Extra Condensed" panose="02030808020601010101" pitchFamily="18" charset="77"/>
            </a:endParaRPr>
          </a:p>
        </p:txBody>
      </p:sp>
      <p:sp>
        <p:nvSpPr>
          <p:cNvPr id="6" name="TextBox 5">
            <a:extLst>
              <a:ext uri="{FF2B5EF4-FFF2-40B4-BE49-F238E27FC236}">
                <a16:creationId xmlns:a16="http://schemas.microsoft.com/office/drawing/2014/main" id="{3570571A-6A53-4942-B8EE-CF20F397A338}"/>
              </a:ext>
            </a:extLst>
          </p:cNvPr>
          <p:cNvSpPr txBox="1"/>
          <p:nvPr/>
        </p:nvSpPr>
        <p:spPr>
          <a:xfrm>
            <a:off x="0" y="1607251"/>
            <a:ext cx="6766560" cy="461665"/>
          </a:xfrm>
          <a:prstGeom prst="rect">
            <a:avLst/>
          </a:prstGeom>
          <a:noFill/>
        </p:spPr>
        <p:txBody>
          <a:bodyPr wrap="square" rtlCol="0">
            <a:spAutoFit/>
          </a:bodyPr>
          <a:lstStyle/>
          <a:p>
            <a:pPr algn="ctr"/>
            <a:r>
              <a:rPr lang="en-GB" sz="2400" b="1" dirty="0">
                <a:solidFill>
                  <a:srgbClr val="FCDE79"/>
                </a:solidFill>
              </a:rPr>
              <a:t>Chris is a current Year 12 Chemistry student </a:t>
            </a:r>
          </a:p>
        </p:txBody>
      </p:sp>
      <p:sp>
        <p:nvSpPr>
          <p:cNvPr id="8" name="Rectangle 7">
            <a:extLst>
              <a:ext uri="{FF2B5EF4-FFF2-40B4-BE49-F238E27FC236}">
                <a16:creationId xmlns:a16="http://schemas.microsoft.com/office/drawing/2014/main" id="{B8B33459-DD1A-4159-A139-C6226F815D8D}"/>
              </a:ext>
            </a:extLst>
          </p:cNvPr>
          <p:cNvSpPr/>
          <p:nvPr/>
        </p:nvSpPr>
        <p:spPr>
          <a:xfrm>
            <a:off x="393895" y="2336273"/>
            <a:ext cx="8356209" cy="4009292"/>
          </a:xfrm>
          <a:prstGeom prst="rect">
            <a:avLst/>
          </a:prstGeom>
          <a:ln w="76200">
            <a:solidFill>
              <a:srgbClr val="FCDE79"/>
            </a:solidFill>
          </a:ln>
        </p:spPr>
        <p:style>
          <a:lnRef idx="2">
            <a:schemeClr val="accent6"/>
          </a:lnRef>
          <a:fillRef idx="1">
            <a:schemeClr val="lt1"/>
          </a:fillRef>
          <a:effectRef idx="0">
            <a:schemeClr val="accent6"/>
          </a:effectRef>
          <a:fontRef idx="minor">
            <a:schemeClr val="dk1"/>
          </a:fontRef>
        </p:style>
        <p:txBody>
          <a:bodyPr rtlCol="0" anchor="ctr"/>
          <a:lstStyle/>
          <a:p>
            <a:pPr marL="342900" indent="-342900">
              <a:buAutoNum type="arabicParenR"/>
            </a:pPr>
            <a:r>
              <a:rPr lang="en-GB" sz="2800" dirty="0">
                <a:solidFill>
                  <a:srgbClr val="3D455B"/>
                </a:solidFill>
                <a:latin typeface="Calibri,Helvetica,sans-serif"/>
              </a:rPr>
              <a:t>    What influenced your choice to study this subject?</a:t>
            </a:r>
          </a:p>
          <a:p>
            <a:endParaRPr lang="en-GB" sz="2800" dirty="0">
              <a:solidFill>
                <a:srgbClr val="3D455B"/>
              </a:solidFill>
              <a:latin typeface="Segoe UI" panose="020B0502040204020203" pitchFamily="34" charset="0"/>
            </a:endParaRPr>
          </a:p>
          <a:p>
            <a:r>
              <a:rPr lang="en-GB" sz="2800" dirty="0">
                <a:solidFill>
                  <a:srgbClr val="3D455B"/>
                </a:solidFill>
                <a:latin typeface="Calibri,Helvetica,sans-serif"/>
              </a:rPr>
              <a:t>I chose to study chemistry because I enjoy science and learning about why things work the way they do. I study chemistry in addition to physics because I find it interesting to learn about the fundamental rules behind useful processes that allow us to create and use the technology we have today</a:t>
            </a:r>
            <a:endParaRPr lang="en-GB" sz="2800" dirty="0">
              <a:solidFill>
                <a:srgbClr val="3D455B"/>
              </a:solidFill>
            </a:endParaRPr>
          </a:p>
        </p:txBody>
      </p:sp>
      <p:sp>
        <p:nvSpPr>
          <p:cNvPr id="9" name="Rectangle 8">
            <a:extLst>
              <a:ext uri="{FF2B5EF4-FFF2-40B4-BE49-F238E27FC236}">
                <a16:creationId xmlns:a16="http://schemas.microsoft.com/office/drawing/2014/main" id="{20DB30F9-6050-476B-AD35-7876906A092F}"/>
              </a:ext>
            </a:extLst>
          </p:cNvPr>
          <p:cNvSpPr/>
          <p:nvPr/>
        </p:nvSpPr>
        <p:spPr>
          <a:xfrm>
            <a:off x="393895" y="2341961"/>
            <a:ext cx="8356209" cy="4009292"/>
          </a:xfrm>
          <a:prstGeom prst="rect">
            <a:avLst/>
          </a:prstGeom>
          <a:ln w="76200">
            <a:solidFill>
              <a:srgbClr val="FCDE79"/>
            </a:solidFill>
          </a:ln>
        </p:spPr>
        <p:style>
          <a:lnRef idx="2">
            <a:schemeClr val="accent6"/>
          </a:lnRef>
          <a:fillRef idx="1">
            <a:schemeClr val="lt1"/>
          </a:fillRef>
          <a:effectRef idx="0">
            <a:schemeClr val="accent6"/>
          </a:effectRef>
          <a:fontRef idx="minor">
            <a:schemeClr val="dk1"/>
          </a:fontRef>
        </p:style>
        <p:txBody>
          <a:bodyPr rtlCol="0" anchor="ctr"/>
          <a:lstStyle/>
          <a:p>
            <a:r>
              <a:rPr lang="en-GB" dirty="0">
                <a:solidFill>
                  <a:srgbClr val="3D455B"/>
                </a:solidFill>
                <a:latin typeface="Calibri,Helvetica,sans-serif"/>
              </a:rPr>
              <a:t>2)      What have you enjoyed most about the Year 12 course, what are you looking forward to?</a:t>
            </a:r>
          </a:p>
          <a:p>
            <a:endParaRPr lang="en-GB" dirty="0">
              <a:solidFill>
                <a:srgbClr val="3D455B"/>
              </a:solidFill>
              <a:latin typeface="Calibri,Helvetica,sans-serif"/>
            </a:endParaRPr>
          </a:p>
          <a:p>
            <a:r>
              <a:rPr lang="en-GB" dirty="0">
                <a:solidFill>
                  <a:srgbClr val="3D455B"/>
                </a:solidFill>
                <a:latin typeface="Calibri,Helvetica,sans-serif"/>
              </a:rPr>
              <a:t>Pretty much all the content so far has been great. I think the most interesting topic in year 12 is the (first half of) organic chemistry because it is interesting to see how one type of substance can be turned into another by a logical chain of reactions, a synthetic route. The Bristol </a:t>
            </a:r>
            <a:r>
              <a:rPr lang="en-GB" dirty="0" err="1">
                <a:solidFill>
                  <a:srgbClr val="3D455B"/>
                </a:solidFill>
                <a:latin typeface="Calibri,Helvetica,sans-serif"/>
              </a:rPr>
              <a:t>ChemLabs</a:t>
            </a:r>
            <a:r>
              <a:rPr lang="en-GB" dirty="0">
                <a:solidFill>
                  <a:srgbClr val="3D455B"/>
                </a:solidFill>
                <a:latin typeface="Calibri,Helvetica,sans-serif"/>
              </a:rPr>
              <a:t> trip at the start of the year 12 involved lots of lab work of this type which was really interesting and fun to do - definitely a highlight. I'm looking forward to learning more about organic chemistry, which we continue in year 13, but also more specifically the chromatography and spectroscopy topic because it is interesting to see how a substance can be analysed in numerous different ways to figure out what it is and how it behaves.</a:t>
            </a:r>
          </a:p>
        </p:txBody>
      </p:sp>
      <p:sp>
        <p:nvSpPr>
          <p:cNvPr id="10" name="Rectangle 9">
            <a:extLst>
              <a:ext uri="{FF2B5EF4-FFF2-40B4-BE49-F238E27FC236}">
                <a16:creationId xmlns:a16="http://schemas.microsoft.com/office/drawing/2014/main" id="{8E9E9E42-4B7A-4A25-B5A2-0E1053E85EAC}"/>
              </a:ext>
            </a:extLst>
          </p:cNvPr>
          <p:cNvSpPr/>
          <p:nvPr/>
        </p:nvSpPr>
        <p:spPr>
          <a:xfrm>
            <a:off x="393894" y="2365000"/>
            <a:ext cx="8356209" cy="4009292"/>
          </a:xfrm>
          <a:prstGeom prst="rect">
            <a:avLst/>
          </a:prstGeom>
          <a:ln w="76200">
            <a:solidFill>
              <a:srgbClr val="FCDE79"/>
            </a:solidFill>
          </a:ln>
        </p:spPr>
        <p:style>
          <a:lnRef idx="2">
            <a:schemeClr val="accent6"/>
          </a:lnRef>
          <a:fillRef idx="1">
            <a:schemeClr val="lt1"/>
          </a:fillRef>
          <a:effectRef idx="0">
            <a:schemeClr val="accent6"/>
          </a:effectRef>
          <a:fontRef idx="minor">
            <a:schemeClr val="dk1"/>
          </a:fontRef>
        </p:style>
        <p:txBody>
          <a:bodyPr rtlCol="0" anchor="ctr"/>
          <a:lstStyle/>
          <a:p>
            <a:r>
              <a:rPr lang="en-GB" sz="2100" dirty="0">
                <a:solidFill>
                  <a:srgbClr val="3D455B"/>
                </a:solidFill>
                <a:latin typeface="Calibri,Helvetica,sans-serif"/>
              </a:rPr>
              <a:t>3)      What does a typical lesson feel like in this subject: What types of activities are you asked to do in class?</a:t>
            </a:r>
          </a:p>
          <a:p>
            <a:endParaRPr lang="en-GB" sz="2100" dirty="0">
              <a:solidFill>
                <a:srgbClr val="3D455B"/>
              </a:solidFill>
              <a:latin typeface="Calibri,Helvetica,sans-serif"/>
            </a:endParaRPr>
          </a:p>
          <a:p>
            <a:r>
              <a:rPr lang="en-GB" sz="2100" dirty="0">
                <a:solidFill>
                  <a:srgbClr val="3D455B"/>
                </a:solidFill>
                <a:latin typeface="Calibri,Helvetica,sans-serif"/>
              </a:rPr>
              <a:t>Every lesson is structured clearly with the use of Learning Agendas, which are used for all science A-levels (at Wallingford), which helps you to organise your work for each lesson and through each topic. Of course, there is a lot of theory to learn, but there are also </a:t>
            </a:r>
            <a:r>
              <a:rPr lang="en-GB" sz="2100" dirty="0" err="1">
                <a:solidFill>
                  <a:srgbClr val="3D455B"/>
                </a:solidFill>
                <a:latin typeface="Calibri,Helvetica,sans-serif"/>
              </a:rPr>
              <a:t>practicals</a:t>
            </a:r>
            <a:r>
              <a:rPr lang="en-GB" sz="2100" dirty="0">
                <a:solidFill>
                  <a:srgbClr val="3D455B"/>
                </a:solidFill>
                <a:latin typeface="Calibri,Helvetica,sans-serif"/>
              </a:rPr>
              <a:t> on a regular basis of at least every few weeks. Each lesson, whether it has a practical or not, has a clear objective which really helps to structure your understanding of the course. The teacher (Miss Jones) is always there to help if you find part of the work difficult and working with the people around you can also work well</a:t>
            </a:r>
          </a:p>
        </p:txBody>
      </p:sp>
      <p:sp>
        <p:nvSpPr>
          <p:cNvPr id="11" name="Rectangle 10">
            <a:extLst>
              <a:ext uri="{FF2B5EF4-FFF2-40B4-BE49-F238E27FC236}">
                <a16:creationId xmlns:a16="http://schemas.microsoft.com/office/drawing/2014/main" id="{410DD1CF-B06C-4565-8C2E-CA60A304234F}"/>
              </a:ext>
            </a:extLst>
          </p:cNvPr>
          <p:cNvSpPr/>
          <p:nvPr/>
        </p:nvSpPr>
        <p:spPr>
          <a:xfrm>
            <a:off x="393893" y="2377204"/>
            <a:ext cx="8356209" cy="4009292"/>
          </a:xfrm>
          <a:prstGeom prst="rect">
            <a:avLst/>
          </a:prstGeom>
          <a:ln w="76200">
            <a:solidFill>
              <a:srgbClr val="FCDE79"/>
            </a:solidFill>
          </a:ln>
        </p:spPr>
        <p:style>
          <a:lnRef idx="2">
            <a:schemeClr val="accent6"/>
          </a:lnRef>
          <a:fillRef idx="1">
            <a:schemeClr val="lt1"/>
          </a:fillRef>
          <a:effectRef idx="0">
            <a:schemeClr val="accent6"/>
          </a:effectRef>
          <a:fontRef idx="minor">
            <a:schemeClr val="dk1"/>
          </a:fontRef>
        </p:style>
        <p:txBody>
          <a:bodyPr rtlCol="0" anchor="ctr"/>
          <a:lstStyle/>
          <a:p>
            <a:r>
              <a:rPr lang="en-GB" sz="2400" dirty="0">
                <a:solidFill>
                  <a:srgbClr val="3D455B"/>
                </a:solidFill>
                <a:latin typeface="Calibri,Helvetica,sans-serif"/>
              </a:rPr>
              <a:t>4)      Has anything surprised you about the course?</a:t>
            </a:r>
          </a:p>
          <a:p>
            <a:endParaRPr lang="en-GB" sz="2400" dirty="0">
              <a:solidFill>
                <a:srgbClr val="3D455B"/>
              </a:solidFill>
              <a:latin typeface="Calibri,Helvetica,sans-serif"/>
            </a:endParaRPr>
          </a:p>
          <a:p>
            <a:r>
              <a:rPr lang="en-GB" sz="2400" dirty="0">
                <a:solidFill>
                  <a:srgbClr val="3D455B"/>
                </a:solidFill>
                <a:latin typeface="Calibri,Helvetica,sans-serif"/>
              </a:rPr>
              <a:t>The course itself has been slightly more interesting than I thought it would be, if anything - which is good. The content is definitely a step up from GCSE but isn't too big a step if you use the LAs and each lesson to get the work done and organised. The level of organisation surprised me a bit since I'm not used to it but that's definitely a good thing to be made to improve on</a:t>
            </a:r>
          </a:p>
        </p:txBody>
      </p:sp>
      <p:sp>
        <p:nvSpPr>
          <p:cNvPr id="12" name="Rectangle 11">
            <a:extLst>
              <a:ext uri="{FF2B5EF4-FFF2-40B4-BE49-F238E27FC236}">
                <a16:creationId xmlns:a16="http://schemas.microsoft.com/office/drawing/2014/main" id="{0100FA5D-04B5-4B68-B153-AED5B9DBBF3D}"/>
              </a:ext>
            </a:extLst>
          </p:cNvPr>
          <p:cNvSpPr/>
          <p:nvPr/>
        </p:nvSpPr>
        <p:spPr>
          <a:xfrm>
            <a:off x="393895" y="2327807"/>
            <a:ext cx="8356209" cy="4009292"/>
          </a:xfrm>
          <a:prstGeom prst="rect">
            <a:avLst/>
          </a:prstGeom>
          <a:ln w="76200">
            <a:solidFill>
              <a:srgbClr val="FCDE79"/>
            </a:solidFill>
          </a:ln>
        </p:spPr>
        <p:style>
          <a:lnRef idx="2">
            <a:schemeClr val="accent6"/>
          </a:lnRef>
          <a:fillRef idx="1">
            <a:schemeClr val="lt1"/>
          </a:fillRef>
          <a:effectRef idx="0">
            <a:schemeClr val="accent6"/>
          </a:effectRef>
          <a:fontRef idx="minor">
            <a:schemeClr val="dk1"/>
          </a:fontRef>
        </p:style>
        <p:txBody>
          <a:bodyPr rtlCol="0" anchor="ctr"/>
          <a:lstStyle/>
          <a:p>
            <a:r>
              <a:rPr lang="en-GB" sz="2000" dirty="0">
                <a:solidFill>
                  <a:srgbClr val="3D455B"/>
                </a:solidFill>
                <a:latin typeface="Calibri,Helvetica,sans-serif"/>
              </a:rPr>
              <a:t>5)      What does homework/independent study look like in this subject?</a:t>
            </a:r>
          </a:p>
          <a:p>
            <a:endParaRPr lang="en-GB" sz="2000" dirty="0">
              <a:solidFill>
                <a:srgbClr val="3D455B"/>
              </a:solidFill>
              <a:latin typeface="Calibri,Helvetica,sans-serif"/>
            </a:endParaRPr>
          </a:p>
          <a:p>
            <a:r>
              <a:rPr lang="en-GB" sz="2000" dirty="0">
                <a:solidFill>
                  <a:srgbClr val="3D455B"/>
                </a:solidFill>
                <a:latin typeface="Calibri,Helvetica,sans-serif"/>
              </a:rPr>
              <a:t>Homework isn't excessive if you do work in class: often homework is to complete any work that you haven't finished on the learning agenda for each lesson. Other times it may be to write up a plan for an upcoming practical or revise for/complete a test on the topic you've just finished. It's definitely manageable and using study periods helps.</a:t>
            </a:r>
          </a:p>
          <a:p>
            <a:r>
              <a:rPr lang="en-GB" sz="2000" dirty="0">
                <a:solidFill>
                  <a:srgbClr val="3D455B"/>
                </a:solidFill>
                <a:latin typeface="Calibri,Helvetica,sans-serif"/>
              </a:rPr>
              <a:t>As well as using the help available in class, it's important to use some time for independent study especially if you need to work on a specific topic. There are also useful resources online in addition to the textbook, such as </a:t>
            </a:r>
            <a:r>
              <a:rPr lang="en-GB" sz="2000" dirty="0" err="1">
                <a:solidFill>
                  <a:srgbClr val="3D455B"/>
                </a:solidFill>
                <a:latin typeface="Calibri,Helvetica,sans-serif"/>
              </a:rPr>
              <a:t>chemguide</a:t>
            </a:r>
            <a:r>
              <a:rPr lang="en-GB" sz="2000" dirty="0">
                <a:solidFill>
                  <a:srgbClr val="3D455B"/>
                </a:solidFill>
                <a:latin typeface="Calibri,Helvetica,sans-serif"/>
              </a:rPr>
              <a:t> which I have found really helpful</a:t>
            </a:r>
          </a:p>
        </p:txBody>
      </p:sp>
      <p:sp>
        <p:nvSpPr>
          <p:cNvPr id="13" name="Rectangle 12">
            <a:extLst>
              <a:ext uri="{FF2B5EF4-FFF2-40B4-BE49-F238E27FC236}">
                <a16:creationId xmlns:a16="http://schemas.microsoft.com/office/drawing/2014/main" id="{0DA8E52D-7586-4889-A5FD-514E12CC5AB6}"/>
              </a:ext>
            </a:extLst>
          </p:cNvPr>
          <p:cNvSpPr/>
          <p:nvPr/>
        </p:nvSpPr>
        <p:spPr>
          <a:xfrm>
            <a:off x="393895" y="2363050"/>
            <a:ext cx="8356209" cy="4009292"/>
          </a:xfrm>
          <a:prstGeom prst="rect">
            <a:avLst/>
          </a:prstGeom>
          <a:ln w="76200">
            <a:solidFill>
              <a:srgbClr val="FCDE79"/>
            </a:solidFill>
          </a:ln>
        </p:spPr>
        <p:style>
          <a:lnRef idx="2">
            <a:schemeClr val="accent6"/>
          </a:lnRef>
          <a:fillRef idx="1">
            <a:schemeClr val="lt1"/>
          </a:fillRef>
          <a:effectRef idx="0">
            <a:schemeClr val="accent6"/>
          </a:effectRef>
          <a:fontRef idx="minor">
            <a:schemeClr val="dk1"/>
          </a:fontRef>
        </p:style>
        <p:txBody>
          <a:bodyPr rtlCol="0" anchor="ctr"/>
          <a:lstStyle/>
          <a:p>
            <a:r>
              <a:rPr lang="en-GB" sz="2400" dirty="0">
                <a:solidFill>
                  <a:srgbClr val="3D455B"/>
                </a:solidFill>
                <a:latin typeface="Calibri,Helvetica,sans-serif"/>
              </a:rPr>
              <a:t>6)      Do you have any plans to continue with course related work/studies in the future? </a:t>
            </a:r>
          </a:p>
          <a:p>
            <a:endParaRPr lang="en-GB" sz="2400" dirty="0">
              <a:solidFill>
                <a:srgbClr val="3D455B"/>
              </a:solidFill>
              <a:latin typeface="Calibri,Helvetica,sans-serif"/>
            </a:endParaRPr>
          </a:p>
          <a:p>
            <a:r>
              <a:rPr lang="en-GB" sz="2400" dirty="0">
                <a:solidFill>
                  <a:srgbClr val="3D455B"/>
                </a:solidFill>
                <a:latin typeface="Calibri,Helvetica,sans-serif"/>
              </a:rPr>
              <a:t>I don't currently plan on doing a chemistry degree, but I would be interested in taking modules that may incorporate chemistry in some way later in my degree. I would like to do a maths degree and may end up doing physics or possibly chemistry related modules later on. I find the analysis side of chemistry particularly interesting so I might end up studying some of that in the future if I have the opportunity</a:t>
            </a:r>
          </a:p>
        </p:txBody>
      </p:sp>
      <p:sp>
        <p:nvSpPr>
          <p:cNvPr id="14" name="Rectangle 13">
            <a:extLst>
              <a:ext uri="{FF2B5EF4-FFF2-40B4-BE49-F238E27FC236}">
                <a16:creationId xmlns:a16="http://schemas.microsoft.com/office/drawing/2014/main" id="{092C454B-610A-4215-AE0D-F61751FA10EE}"/>
              </a:ext>
            </a:extLst>
          </p:cNvPr>
          <p:cNvSpPr/>
          <p:nvPr/>
        </p:nvSpPr>
        <p:spPr>
          <a:xfrm>
            <a:off x="393891" y="2343911"/>
            <a:ext cx="8356209" cy="4009292"/>
          </a:xfrm>
          <a:prstGeom prst="rect">
            <a:avLst/>
          </a:prstGeom>
          <a:ln w="76200">
            <a:solidFill>
              <a:srgbClr val="FCDE79"/>
            </a:solidFill>
          </a:ln>
        </p:spPr>
        <p:style>
          <a:lnRef idx="2">
            <a:schemeClr val="accent6"/>
          </a:lnRef>
          <a:fillRef idx="1">
            <a:schemeClr val="lt1"/>
          </a:fillRef>
          <a:effectRef idx="0">
            <a:schemeClr val="accent6"/>
          </a:effectRef>
          <a:fontRef idx="minor">
            <a:schemeClr val="dk1"/>
          </a:fontRef>
        </p:style>
        <p:txBody>
          <a:bodyPr rtlCol="0" anchor="ctr"/>
          <a:lstStyle/>
          <a:p>
            <a:r>
              <a:rPr lang="en-GB" sz="2000" dirty="0">
                <a:solidFill>
                  <a:srgbClr val="3D455B"/>
                </a:solidFill>
                <a:latin typeface="Calibri,Helvetica,sans-serif"/>
              </a:rPr>
              <a:t>7)      What advice would you give to someone starting the course in September (what do you wish you were told last September)?</a:t>
            </a:r>
          </a:p>
          <a:p>
            <a:endParaRPr lang="en-GB" sz="2000" dirty="0">
              <a:solidFill>
                <a:srgbClr val="3D455B"/>
              </a:solidFill>
              <a:latin typeface="Segoe UI" panose="020B0502040204020203" pitchFamily="34" charset="0"/>
            </a:endParaRPr>
          </a:p>
          <a:p>
            <a:r>
              <a:rPr lang="en-GB" sz="2000" dirty="0">
                <a:solidFill>
                  <a:srgbClr val="3D455B"/>
                </a:solidFill>
                <a:latin typeface="Calibri,Helvetica,sans-serif"/>
              </a:rPr>
              <a:t>Go on the Bristol Chemistry trip if you can (if it's running). Make sure you use your folder well and organise your work from the start e.g. put the LAs in order and with the right topic tab. Try and make sure you complete each learning agenda's work fully and take some notes - it makes it a lot easier to revise in the future. Also make sure to use the textbook as well to assist in taking notes. In general, try and stay relatively organised</a:t>
            </a:r>
          </a:p>
        </p:txBody>
      </p:sp>
    </p:spTree>
    <p:extLst>
      <p:ext uri="{BB962C8B-B14F-4D97-AF65-F5344CB8AC3E}">
        <p14:creationId xmlns:p14="http://schemas.microsoft.com/office/powerpoint/2010/main" val="76932806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barn(inVertical)">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barn(inVertical)">
                                      <p:cBhvr>
                                        <p:cTn id="3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264</TotalTime>
  <Words>717</Words>
  <Application>Microsoft Office PowerPoint</Application>
  <PresentationFormat>On-screen Show (4:3)</PresentationFormat>
  <Paragraphs>125</Paragraphs>
  <Slides>21</Slides>
  <Notes>1</Notes>
  <HiddenSlides>0</HiddenSlides>
  <MMClips>2</MMClips>
  <ScaleCrop>false</ScaleCrop>
  <HeadingPairs>
    <vt:vector size="6" baseType="variant">
      <vt:variant>
        <vt:lpstr>Fonts Used</vt:lpstr>
      </vt:variant>
      <vt:variant>
        <vt:i4>7</vt:i4>
      </vt:variant>
      <vt:variant>
        <vt:lpstr>Theme</vt:lpstr>
      </vt:variant>
      <vt:variant>
        <vt:i4>4</vt:i4>
      </vt:variant>
      <vt:variant>
        <vt:lpstr>Slide Titles</vt:lpstr>
      </vt:variant>
      <vt:variant>
        <vt:i4>21</vt:i4>
      </vt:variant>
    </vt:vector>
  </HeadingPairs>
  <TitlesOfParts>
    <vt:vector size="32" baseType="lpstr">
      <vt:lpstr>Arial</vt:lpstr>
      <vt:lpstr>Calibri</vt:lpstr>
      <vt:lpstr>Calibri Light</vt:lpstr>
      <vt:lpstr>Calibri,Helvetica,sans-serif</vt:lpstr>
      <vt:lpstr>Gloucester MT Extra Condensed</vt:lpstr>
      <vt:lpstr>Lucida Handwriting</vt:lpstr>
      <vt:lpstr>Segoe UI</vt:lpstr>
      <vt:lpstr>Office Theme</vt:lpstr>
      <vt:lpstr>1_Office Theme</vt:lpstr>
      <vt:lpstr>2_Office Theme</vt:lpstr>
      <vt:lpstr>3_Office Theme</vt:lpstr>
      <vt:lpstr>Welcome</vt:lpstr>
      <vt:lpstr>Meet the team:</vt:lpstr>
      <vt:lpstr>About the Course:</vt:lpstr>
      <vt:lpstr>What does a typical lesson look like?</vt:lpstr>
      <vt:lpstr>PowerPoint Presentation</vt:lpstr>
      <vt:lpstr>What can I do in the future?</vt:lpstr>
      <vt:lpstr>What can I do in the future?</vt:lpstr>
      <vt:lpstr>What do the students say?</vt:lpstr>
      <vt:lpstr>PowerPoint Presentation</vt:lpstr>
      <vt:lpstr>The Chemistry of Fragrances Open Day </vt:lpstr>
      <vt:lpstr>PowerPoint Presentation</vt:lpstr>
      <vt:lpstr>Alkanes </vt:lpstr>
      <vt:lpstr>PowerPoint Presentation</vt:lpstr>
      <vt:lpstr>Adding levels of difficulty…</vt:lpstr>
      <vt:lpstr>PowerPoint Presentation</vt:lpstr>
      <vt:lpstr>Rose </vt:lpstr>
      <vt:lpstr>Civet</vt:lpstr>
      <vt:lpstr>Vanilla </vt:lpstr>
      <vt:lpstr>Your turn!</vt:lpstr>
      <vt:lpstr>Any questions?</vt:lpstr>
      <vt:lpstr>Good Luck with the transition work, see you in September!</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Nicola Jones</dc:creator>
  <cp:lastModifiedBy>Faye JONES</cp:lastModifiedBy>
  <cp:revision>31</cp:revision>
  <dcterms:created xsi:type="dcterms:W3CDTF">2020-05-31T11:14:02Z</dcterms:created>
  <dcterms:modified xsi:type="dcterms:W3CDTF">2020-10-02T10:07:30Z</dcterms:modified>
</cp:coreProperties>
</file>