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64"/>
  </p:normalViewPr>
  <p:slideViewPr>
    <p:cSldViewPr snapToGrid="0" snapToObjects="1">
      <p:cViewPr varScale="1">
        <p:scale>
          <a:sx n="79" d="100"/>
          <a:sy n="79" d="100"/>
        </p:scale>
        <p:origin x="9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4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4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51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768142" y="323514"/>
            <a:ext cx="10632177" cy="1331115"/>
            <a:chOff x="704075" y="2392840"/>
            <a:chExt cx="3668284" cy="2894349"/>
          </a:xfrm>
        </p:grpSpPr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87" y="380710"/>
            <a:ext cx="10449813" cy="1024456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143" y="1760766"/>
            <a:ext cx="10632178" cy="429104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7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63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99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8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6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15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6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4DC2-48E4-BB4D-B88F-C71E97EC1808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617C-7948-AA43-8ECD-22C2B1E1F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23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8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1AE-B5E3-DA4A-988D-5177DB048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488097"/>
            <a:ext cx="8679915" cy="1748729"/>
          </a:xfrm>
        </p:spPr>
        <p:txBody>
          <a:bodyPr/>
          <a:lstStyle/>
          <a:p>
            <a:r>
              <a:rPr lang="en-GB" dirty="0"/>
              <a:t>Welcome to A-Level Geography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4ECED-8B1F-FA4B-81AD-A22D2B783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124" y="2075504"/>
            <a:ext cx="1068540" cy="1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0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768F-22A8-A543-B006-00793D26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B8DA7-1FEB-2B44-BA80-CC333326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43" y="1593498"/>
            <a:ext cx="10623298" cy="7579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Exam board: AQA</a:t>
            </a:r>
          </a:p>
          <a:p>
            <a:pPr>
              <a:lnSpc>
                <a:spcPct val="100000"/>
              </a:lnSpc>
            </a:pPr>
            <a:r>
              <a:rPr lang="en-GB" dirty="0"/>
              <a:t>2 exams (40% each) and coursework (20%)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D84818-AAE5-A945-A6A2-C63FCA17ACF7}"/>
              </a:ext>
            </a:extLst>
          </p:cNvPr>
          <p:cNvSpPr txBox="1">
            <a:spLocks/>
          </p:cNvSpPr>
          <p:nvPr/>
        </p:nvSpPr>
        <p:spPr>
          <a:xfrm>
            <a:off x="766444" y="5245575"/>
            <a:ext cx="10623298" cy="13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/>
              <a:t>Fieldwork/Non-examined Assessment: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Fieldwork in Wallingford and Birmingham in Y12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Week of fieldwork in South Wales in Y13 when each student does individual fieldwork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Fieldwork written up in class as coursework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C94B9B-10D9-E647-AC6C-C13CD53D47B2}"/>
              </a:ext>
            </a:extLst>
          </p:cNvPr>
          <p:cNvSpPr txBox="1">
            <a:spLocks/>
          </p:cNvSpPr>
          <p:nvPr/>
        </p:nvSpPr>
        <p:spPr>
          <a:xfrm>
            <a:off x="768143" y="2422370"/>
            <a:ext cx="4795375" cy="1290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Paper 1: Physical Geography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Water and Carbon Cycles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Coastal Systems and Landscapes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Hazards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D05156-BA3E-EE4B-965C-5E07239B4351}"/>
              </a:ext>
            </a:extLst>
          </p:cNvPr>
          <p:cNvSpPr txBox="1">
            <a:spLocks/>
          </p:cNvSpPr>
          <p:nvPr/>
        </p:nvSpPr>
        <p:spPr>
          <a:xfrm>
            <a:off x="768143" y="3860445"/>
            <a:ext cx="4795375" cy="1290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Paper 2: Human Geography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Global Governance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Changing Places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Population and Environment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E0DC5-BBB8-154D-8E29-2D671C4AD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  <p:pic>
        <p:nvPicPr>
          <p:cNvPr id="9" name="NewOne.mov" descr="NewOne.mov">
            <a:hlinkClick r:id="" action="ppaction://media"/>
            <a:extLst>
              <a:ext uri="{FF2B5EF4-FFF2-40B4-BE49-F238E27FC236}">
                <a16:creationId xmlns:a16="http://schemas.microsoft.com/office/drawing/2014/main" id="{15B3D264-686E-1F49-8F1D-D3D785299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8812" y="1753046"/>
            <a:ext cx="4090930" cy="4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DA23-3F96-144F-9492-A0B2C929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lesson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2D00F-E184-3848-9DF0-317265DF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43" y="1760765"/>
            <a:ext cx="10632178" cy="5018671"/>
          </a:xfrm>
        </p:spPr>
        <p:txBody>
          <a:bodyPr anchor="t"/>
          <a:lstStyle/>
          <a:p>
            <a:r>
              <a:rPr lang="en-GB" dirty="0"/>
              <a:t>Each lesson will be Human or Physical Geography.</a:t>
            </a:r>
          </a:p>
          <a:p>
            <a:r>
              <a:rPr lang="en-GB" dirty="0"/>
              <a:t>For each lesson you will have a notes book for classwork and an assessment book for exam questions.</a:t>
            </a:r>
          </a:p>
          <a:p>
            <a:r>
              <a:rPr lang="en-GB" dirty="0"/>
              <a:t>We use a range of resources to introduce new concepts and examples including a range of textbooks, videos, scholarly articles, models, even music and poetry!</a:t>
            </a:r>
          </a:p>
          <a:p>
            <a:r>
              <a:rPr lang="en-GB" dirty="0"/>
              <a:t>We make use of group work, class discussion and knowledge organisers to make notes in class.</a:t>
            </a:r>
          </a:p>
          <a:p>
            <a:r>
              <a:rPr lang="en-GB" dirty="0"/>
              <a:t>Homework is usually in the form of exam questions, supported with structures to follow, help identifying the assessment objectives and regular feedback.</a:t>
            </a:r>
          </a:p>
          <a:p>
            <a:r>
              <a:rPr lang="en-GB" dirty="0"/>
              <a:t>Geography is always relevant so we constantly encourage you to watch/read the news and share links to articles and TV programmes which will expand your Geographical knowledge!</a:t>
            </a:r>
          </a:p>
          <a:p>
            <a:r>
              <a:rPr lang="en-GB" dirty="0"/>
              <a:t>We run trips to Iceland, Morocco and Italy to further enrich your study of the course.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91DB1-3B11-BF41-B06D-9B0632F541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6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6BD1-260E-DB4B-8488-AC6A1426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exams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4E14-D24E-7341-A3B4-06C371B0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43" y="1660407"/>
            <a:ext cx="10632178" cy="429104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GB" dirty="0"/>
              <a:t>Each exam is 2h30 and has 3 units in each</a:t>
            </a:r>
          </a:p>
          <a:p>
            <a:pPr>
              <a:lnSpc>
                <a:spcPct val="100000"/>
              </a:lnSpc>
            </a:pPr>
            <a:r>
              <a:rPr lang="en-GB" dirty="0"/>
              <a:t>The first 2 units in each paper are worth 36 marks and feature a 4, 6, 6, and 20 mark questions</a:t>
            </a:r>
          </a:p>
          <a:p>
            <a:pPr>
              <a:lnSpc>
                <a:spcPct val="100000"/>
              </a:lnSpc>
            </a:pPr>
            <a:r>
              <a:rPr lang="en-GB" dirty="0"/>
              <a:t>The final unit in each paper is worth 48 marks and features 4, 6, 9, 9 and 20 mark questions</a:t>
            </a:r>
          </a:p>
          <a:p>
            <a:pPr>
              <a:lnSpc>
                <a:spcPct val="100000"/>
              </a:lnSpc>
            </a:pPr>
            <a:r>
              <a:rPr lang="en-GB" dirty="0"/>
              <a:t>4 marks are usually based on definitions</a:t>
            </a:r>
          </a:p>
          <a:p>
            <a:pPr>
              <a:lnSpc>
                <a:spcPct val="100000"/>
              </a:lnSpc>
            </a:pPr>
            <a:r>
              <a:rPr lang="en-GB" dirty="0"/>
              <a:t>6 marks are often based on a photo/map/graph/article</a:t>
            </a:r>
          </a:p>
          <a:p>
            <a:pPr>
              <a:lnSpc>
                <a:spcPct val="100000"/>
              </a:lnSpc>
            </a:pPr>
            <a:r>
              <a:rPr lang="en-GB" dirty="0"/>
              <a:t>9 and 20 marks are ‘assess’ or ‘evaluate’ type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29756-7CE8-0046-AF77-74A7F5507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516" y="4163237"/>
            <a:ext cx="3124200" cy="261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3F476-6FE6-8240-89DE-833D8805E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31" y="4534214"/>
            <a:ext cx="3124200" cy="1572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003E5-A7DD-E74D-A5B5-5A32A4264E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01" y="5471337"/>
            <a:ext cx="3124200" cy="905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1A396-C6B4-D04D-A719-744F6D4E3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28" y="4163237"/>
            <a:ext cx="3187810" cy="854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8ED18-2BDC-3D4F-BD65-62B2AEF5F1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8238-C415-BD47-AE24-696A59F9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I do in the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429DE-1BA5-B14A-82FF-4BCF52FC9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en-GB" dirty="0"/>
              <a:t>Geography A-level provides you with a variety of opportunities because of the range of skills you develop over the course: communication, data processing, use of GIS, maps, graphs, statistics, extended writing as well as developing a wider knowledge of the world around you.</a:t>
            </a:r>
          </a:p>
          <a:p>
            <a:r>
              <a:rPr lang="en-GB" dirty="0"/>
              <a:t>Students can go on to further study or careers in:</a:t>
            </a:r>
          </a:p>
          <a:p>
            <a:pPr lvl="1"/>
            <a:r>
              <a:rPr lang="en-GB" dirty="0"/>
              <a:t>Construction and the built environment</a:t>
            </a:r>
          </a:p>
          <a:p>
            <a:pPr lvl="1"/>
            <a:r>
              <a:rPr lang="en-GB" dirty="0"/>
              <a:t>Environmental sustainability</a:t>
            </a:r>
          </a:p>
          <a:p>
            <a:pPr lvl="1"/>
            <a:r>
              <a:rPr lang="en-GB" dirty="0"/>
              <a:t>Environmental management</a:t>
            </a:r>
          </a:p>
          <a:p>
            <a:pPr lvl="1"/>
            <a:r>
              <a:rPr lang="en-GB" dirty="0"/>
              <a:t>Applied science</a:t>
            </a:r>
          </a:p>
          <a:p>
            <a:pPr lvl="1"/>
            <a:r>
              <a:rPr lang="en-GB" dirty="0"/>
              <a:t>Social sciences</a:t>
            </a:r>
          </a:p>
          <a:p>
            <a:pPr lvl="1"/>
            <a:r>
              <a:rPr lang="en-GB" dirty="0"/>
              <a:t>Travel and tourism</a:t>
            </a:r>
          </a:p>
          <a:p>
            <a:pPr lvl="1"/>
            <a:r>
              <a:rPr lang="en-GB" dirty="0"/>
              <a:t>Surveying</a:t>
            </a:r>
          </a:p>
          <a:p>
            <a:pPr lvl="1"/>
            <a:r>
              <a:rPr lang="en-GB" dirty="0"/>
              <a:t>Meteorology</a:t>
            </a:r>
          </a:p>
          <a:p>
            <a:pPr lvl="1"/>
            <a:r>
              <a:rPr lang="en-GB" dirty="0"/>
              <a:t>And many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8B701-6335-E145-B43A-3AB799873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49AF5-8EA6-9B41-917E-CFBBC0CD2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093" y="2738864"/>
            <a:ext cx="4879035" cy="3312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598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54E8-83A4-CA4E-BC09-6C2F17A6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they students say?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D0DB1-CB92-F240-A585-56A5D77B5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9495CDF-8EBE-0940-8589-1B35CB9B70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674" y="2502452"/>
            <a:ext cx="6586651" cy="370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5F6AA-61AB-B644-B087-8288480C572A}"/>
              </a:ext>
            </a:extLst>
          </p:cNvPr>
          <p:cNvSpPr txBox="1"/>
          <p:nvPr/>
        </p:nvSpPr>
        <p:spPr>
          <a:xfrm>
            <a:off x="3959817" y="3424205"/>
            <a:ext cx="2451731" cy="61555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Danny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+mj-lt"/>
              </a:rPr>
              <a:t>Y13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Geography student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FE1D861F-7C01-1241-93DA-09041AAE4FB3}"/>
              </a:ext>
            </a:extLst>
          </p:cNvPr>
          <p:cNvSpPr/>
          <p:nvPr/>
        </p:nvSpPr>
        <p:spPr>
          <a:xfrm rot="10800000">
            <a:off x="4880902" y="4031562"/>
            <a:ext cx="609557" cy="178420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Video.mov" descr="Video.mov">
            <a:hlinkClick r:id="" action="ppaction://media"/>
            <a:extLst>
              <a:ext uri="{FF2B5EF4-FFF2-40B4-BE49-F238E27FC236}">
                <a16:creationId xmlns:a16="http://schemas.microsoft.com/office/drawing/2014/main" id="{483D5842-3F5D-3844-B910-EDFB32275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426" r="26236"/>
          <a:stretch/>
        </p:blipFill>
        <p:spPr>
          <a:xfrm>
            <a:off x="298027" y="1744038"/>
            <a:ext cx="3135745" cy="3135745"/>
          </a:xfrm>
          <a:prstGeom prst="rect">
            <a:avLst/>
          </a:prstGeom>
        </p:spPr>
      </p:pic>
      <p:pic>
        <p:nvPicPr>
          <p:cNvPr id="9" name="VID-20200611-WA0000.mp4" descr="VID-20200611-WA0000.mp4">
            <a:hlinkClick r:id="" action="ppaction://media"/>
            <a:extLst>
              <a:ext uri="{FF2B5EF4-FFF2-40B4-BE49-F238E27FC236}">
                <a16:creationId xmlns:a16="http://schemas.microsoft.com/office/drawing/2014/main" id="{60EE1896-9DAF-0743-81DE-ED3176AC55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7667" t="5" r="25729" b="-5"/>
          <a:stretch/>
        </p:blipFill>
        <p:spPr>
          <a:xfrm>
            <a:off x="8702627" y="1744037"/>
            <a:ext cx="3135292" cy="3135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2E97F-96F4-3448-B56C-829802A853CA}"/>
              </a:ext>
            </a:extLst>
          </p:cNvPr>
          <p:cNvSpPr txBox="1"/>
          <p:nvPr/>
        </p:nvSpPr>
        <p:spPr>
          <a:xfrm>
            <a:off x="6613807" y="3725288"/>
            <a:ext cx="2451731" cy="61555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Emily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+mj-lt"/>
              </a:rPr>
              <a:t>Y13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Geography student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91F4030C-1A05-084F-BEF5-07D76D852D07}"/>
              </a:ext>
            </a:extLst>
          </p:cNvPr>
          <p:cNvSpPr/>
          <p:nvPr/>
        </p:nvSpPr>
        <p:spPr>
          <a:xfrm rot="10800000">
            <a:off x="7534892" y="4332645"/>
            <a:ext cx="609557" cy="178420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16D18-8720-804A-B2F1-84B2732E3C37}"/>
              </a:ext>
            </a:extLst>
          </p:cNvPr>
          <p:cNvSpPr txBox="1"/>
          <p:nvPr/>
        </p:nvSpPr>
        <p:spPr>
          <a:xfrm>
            <a:off x="2802674" y="5838111"/>
            <a:ext cx="6586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Geography Trip to Sorrento, Day 3: Pompeii</a:t>
            </a:r>
            <a:endParaRPr lang="en-GB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46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54E8-83A4-CA4E-BC09-6C2F17A6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further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B341-BC6C-144D-8797-382848A55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If you have any more questions about A-level Geography </a:t>
            </a:r>
            <a:r>
              <a:rPr lang="en-GB" dirty="0" smtClean="0"/>
              <a:t>please </a:t>
            </a:r>
            <a:r>
              <a:rPr lang="en-GB" dirty="0"/>
              <a:t>email Mr Jackson (jacksonj@wallingfordschool.com).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EC2E5-A430-0047-BE1F-A1EB8DE31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73" y="380711"/>
            <a:ext cx="1068540" cy="1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{9FB3901B-D089-4C42-A591-ED6AEC61FCDD}tf16401369</Template>
  <TotalTime>178</TotalTime>
  <Words>461</Words>
  <Application>Microsoft Office PowerPoint</Application>
  <PresentationFormat>Widescreen</PresentationFormat>
  <Paragraphs>53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Atlas</vt:lpstr>
      <vt:lpstr>Welcome to A-Level Geography</vt:lpstr>
      <vt:lpstr>About the Course</vt:lpstr>
      <vt:lpstr>What does a lesson look like?</vt:lpstr>
      <vt:lpstr>What do exams look like?</vt:lpstr>
      <vt:lpstr>What can I do in the future?</vt:lpstr>
      <vt:lpstr>What do they students say?</vt:lpstr>
      <vt:lpstr>Any further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A-Level Geography</dc:title>
  <dc:creator>Josh Jackson</dc:creator>
  <cp:lastModifiedBy>Robert Joshua JACKSON</cp:lastModifiedBy>
  <cp:revision>24</cp:revision>
  <dcterms:created xsi:type="dcterms:W3CDTF">2020-06-10T09:43:30Z</dcterms:created>
  <dcterms:modified xsi:type="dcterms:W3CDTF">2020-09-29T11:29:59Z</dcterms:modified>
</cp:coreProperties>
</file>