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Lst>
  <p:notesMasterIdLst>
    <p:notesMasterId r:id="rId10"/>
  </p:notesMasterIdLst>
  <p:sldIdLst>
    <p:sldId id="256" r:id="rId2"/>
    <p:sldId id="257" r:id="rId3"/>
    <p:sldId id="258" r:id="rId4"/>
    <p:sldId id="263" r:id="rId5"/>
    <p:sldId id="264" r:id="rId6"/>
    <p:sldId id="259"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E79"/>
    <a:srgbClr val="3D455B"/>
    <a:srgbClr val="606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p:restoredTop sz="94694"/>
  </p:normalViewPr>
  <p:slideViewPr>
    <p:cSldViewPr snapToGrid="0" snapToObjects="1">
      <p:cViewPr varScale="1">
        <p:scale>
          <a:sx n="103" d="100"/>
          <a:sy n="103" d="100"/>
        </p:scale>
        <p:origin x="13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5A0C8-084F-2B4D-8A73-15EA68B91871}"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F61B4-2E0F-894E-8749-EDE23C7F1ECC}" type="slidenum">
              <a:rPr lang="en-US" smtClean="0"/>
              <a:t>‹#›</a:t>
            </a:fld>
            <a:endParaRPr lang="en-US"/>
          </a:p>
        </p:txBody>
      </p:sp>
    </p:spTree>
    <p:extLst>
      <p:ext uri="{BB962C8B-B14F-4D97-AF65-F5344CB8AC3E}">
        <p14:creationId xmlns:p14="http://schemas.microsoft.com/office/powerpoint/2010/main" val="74577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F61B4-2E0F-894E-8749-EDE23C7F1ECC}" type="slidenum">
              <a:rPr lang="en-US" smtClean="0"/>
              <a:t>2</a:t>
            </a:fld>
            <a:endParaRPr lang="en-US"/>
          </a:p>
        </p:txBody>
      </p:sp>
    </p:spTree>
    <p:extLst>
      <p:ext uri="{BB962C8B-B14F-4D97-AF65-F5344CB8AC3E}">
        <p14:creationId xmlns:p14="http://schemas.microsoft.com/office/powerpoint/2010/main" val="197570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9D1C-DC2D-2D4F-9989-6F2F61025E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93B088D-002E-5746-B3D6-54A9567797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2C40D64-41B6-C842-BAB9-D63EE76EC535}"/>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5" name="Footer Placeholder 4">
            <a:extLst>
              <a:ext uri="{FF2B5EF4-FFF2-40B4-BE49-F238E27FC236}">
                <a16:creationId xmlns:a16="http://schemas.microsoft.com/office/drawing/2014/main" id="{F0055315-4333-6B45-9769-1A5D4492E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CB3CA-0E1F-604F-AA09-04583718EF4A}"/>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19801875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613E-CBB7-5243-803C-26A164CA18C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2C18E1-03A6-B947-9D90-F8316E9589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B685A7-D445-DF4A-B85F-10F25BC5FD96}"/>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5" name="Footer Placeholder 4">
            <a:extLst>
              <a:ext uri="{FF2B5EF4-FFF2-40B4-BE49-F238E27FC236}">
                <a16:creationId xmlns:a16="http://schemas.microsoft.com/office/drawing/2014/main" id="{339B26C7-F5AA-1344-911B-F2F9B0E1B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7E4F4-14D0-3D49-BC2C-689D483FEBA1}"/>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5932539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2E886-467D-3247-97D3-36906BA489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519462-988D-224C-BFAD-B3103E124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32A9DE-51FB-D945-BFA8-781A83B88F51}"/>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5" name="Footer Placeholder 4">
            <a:extLst>
              <a:ext uri="{FF2B5EF4-FFF2-40B4-BE49-F238E27FC236}">
                <a16:creationId xmlns:a16="http://schemas.microsoft.com/office/drawing/2014/main" id="{EFBA2E44-C1FC-DC49-BDBB-C93082A01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A2D7C-3CFB-3C48-84DE-B29EDB1F68DA}"/>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543071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EF64-0C54-F047-9CFD-B301C1D597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188428-0FCF-2240-BF25-502C074417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99635B-BBB2-4542-918C-A925131B6CA5}"/>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5" name="Footer Placeholder 4">
            <a:extLst>
              <a:ext uri="{FF2B5EF4-FFF2-40B4-BE49-F238E27FC236}">
                <a16:creationId xmlns:a16="http://schemas.microsoft.com/office/drawing/2014/main" id="{5986621A-8987-3B4F-BFA2-8F929C244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F8680-2497-6E4A-A5BD-5B45FE085CD9}"/>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577888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2ABE-1E30-4646-8E37-E345D7616EE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39BC0D6-3F01-EE4C-8F28-3C7771C5E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510B9C-CCD8-434A-BC2B-ECBA32DE585C}"/>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5" name="Footer Placeholder 4">
            <a:extLst>
              <a:ext uri="{FF2B5EF4-FFF2-40B4-BE49-F238E27FC236}">
                <a16:creationId xmlns:a16="http://schemas.microsoft.com/office/drawing/2014/main" id="{0F5B046C-39DB-6C4E-B136-C3E3E09A9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22782-511D-8648-A84D-C2CDB0E2A314}"/>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1873542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D252-2456-8C42-9AEC-3A7982CCE7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6B2E65-C278-214B-8BBE-B4ECC6DF43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2065C00-6652-FE46-8670-7C0E6CFB7B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D6F22E-559E-1541-AE0C-455D00E71556}"/>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6" name="Footer Placeholder 5">
            <a:extLst>
              <a:ext uri="{FF2B5EF4-FFF2-40B4-BE49-F238E27FC236}">
                <a16:creationId xmlns:a16="http://schemas.microsoft.com/office/drawing/2014/main" id="{541D37AA-BAA4-A540-989D-89F22B949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9667D-D27B-AC45-8D75-5C202F973B0D}"/>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6868144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CEE7-EB25-B246-80FB-ECB5B2E473B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5CBF12-3D7E-F74A-B1F2-8D4F5ABF77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76ED3F-CE32-AB4A-AF45-F466BC4762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AA26E9-C2D7-D743-9027-BC8E325B2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38F05F-CACC-E143-BFD8-A0D5D6038C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DC650F-B669-2E4B-9EE4-844D0BDB819D}"/>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8" name="Footer Placeholder 7">
            <a:extLst>
              <a:ext uri="{FF2B5EF4-FFF2-40B4-BE49-F238E27FC236}">
                <a16:creationId xmlns:a16="http://schemas.microsoft.com/office/drawing/2014/main" id="{62FA2A33-7DF9-564D-ADC0-AA73D289D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BB72D4-0B95-AA45-9E9C-77FF6CF0E3CE}"/>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2772980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E061-8D8A-A44F-B241-1CCBB42AB5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DF413F-9AB5-9A4E-9F61-87E3701A7322}"/>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4" name="Footer Placeholder 3">
            <a:extLst>
              <a:ext uri="{FF2B5EF4-FFF2-40B4-BE49-F238E27FC236}">
                <a16:creationId xmlns:a16="http://schemas.microsoft.com/office/drawing/2014/main" id="{DFDC140E-A8A3-644A-8D2A-AFA0B78AF3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64A959-5234-DA46-81F4-ECF4CF326138}"/>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4946026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0D807-0F63-F74E-BDF2-8BB8B9F73A52}"/>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3" name="Footer Placeholder 2">
            <a:extLst>
              <a:ext uri="{FF2B5EF4-FFF2-40B4-BE49-F238E27FC236}">
                <a16:creationId xmlns:a16="http://schemas.microsoft.com/office/drawing/2014/main" id="{E5071E2E-99A1-3043-BB21-FE474CC3C3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F0033-591E-E44F-822C-C8222DC7E9B5}"/>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33276324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9ACC-AC1D-9D4A-8299-7A9B801C02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0B2C8F-3742-3C46-BB0E-FA9F02A81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FDA4990-9169-544D-94A0-A6842C993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B1D84A-A583-1C40-84E3-03E0BB03573B}"/>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6" name="Footer Placeholder 5">
            <a:extLst>
              <a:ext uri="{FF2B5EF4-FFF2-40B4-BE49-F238E27FC236}">
                <a16:creationId xmlns:a16="http://schemas.microsoft.com/office/drawing/2014/main" id="{560D0877-C48A-044A-9E1F-678589E72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2F9D5-A663-FC4F-902F-0D5F3C4D70A6}"/>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42724657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0663-0ADD-254F-B710-73AFE45776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4074C8-4EFD-2645-9ED0-9ABECC2E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8AC1BB-B4D2-F34F-BCD0-8409E70BB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720C08-1AD6-284A-AED4-8C7FDE3A8B72}"/>
              </a:ext>
            </a:extLst>
          </p:cNvPr>
          <p:cNvSpPr>
            <a:spLocks noGrp="1"/>
          </p:cNvSpPr>
          <p:nvPr>
            <p:ph type="dt" sz="half" idx="10"/>
          </p:nvPr>
        </p:nvSpPr>
        <p:spPr/>
        <p:txBody>
          <a:bodyPr/>
          <a:lstStyle/>
          <a:p>
            <a:fld id="{12D484F0-0711-E546-BB63-250A79232D3A}" type="datetimeFigureOut">
              <a:rPr lang="en-US" smtClean="0"/>
              <a:t>9/28/2020</a:t>
            </a:fld>
            <a:endParaRPr lang="en-US"/>
          </a:p>
        </p:txBody>
      </p:sp>
      <p:sp>
        <p:nvSpPr>
          <p:cNvPr id="6" name="Footer Placeholder 5">
            <a:extLst>
              <a:ext uri="{FF2B5EF4-FFF2-40B4-BE49-F238E27FC236}">
                <a16:creationId xmlns:a16="http://schemas.microsoft.com/office/drawing/2014/main" id="{771C81F3-5D6A-9845-AF49-AFA59C254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8B155-B7CF-E04F-896F-6F54730D9811}"/>
              </a:ext>
            </a:extLst>
          </p:cNvPr>
          <p:cNvSpPr>
            <a:spLocks noGrp="1"/>
          </p:cNvSpPr>
          <p:nvPr>
            <p:ph type="sldNum" sz="quarter" idx="12"/>
          </p:nvPr>
        </p:nvSpPr>
        <p:spPr/>
        <p:txBody>
          <a:bodyPr/>
          <a:lstStyle/>
          <a:p>
            <a:fld id="{0DE0193C-314B-6445-95EE-F653AE0F0065}" type="slidenum">
              <a:rPr lang="en-US" smtClean="0"/>
              <a:t>‹#›</a:t>
            </a:fld>
            <a:endParaRPr lang="en-US"/>
          </a:p>
        </p:txBody>
      </p:sp>
    </p:spTree>
    <p:extLst>
      <p:ext uri="{BB962C8B-B14F-4D97-AF65-F5344CB8AC3E}">
        <p14:creationId xmlns:p14="http://schemas.microsoft.com/office/powerpoint/2010/main" val="35337676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36822-C291-9344-92F7-FEE7CEA0D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E05628-7216-0047-B336-6143E3D45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661B7D-9A5F-A94F-8DF9-DEFC0DC96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484F0-0711-E546-BB63-250A79232D3A}" type="datetimeFigureOut">
              <a:rPr lang="en-US" smtClean="0"/>
              <a:t>9/28/2020</a:t>
            </a:fld>
            <a:endParaRPr lang="en-US"/>
          </a:p>
        </p:txBody>
      </p:sp>
      <p:sp>
        <p:nvSpPr>
          <p:cNvPr id="5" name="Footer Placeholder 4">
            <a:extLst>
              <a:ext uri="{FF2B5EF4-FFF2-40B4-BE49-F238E27FC236}">
                <a16:creationId xmlns:a16="http://schemas.microsoft.com/office/drawing/2014/main" id="{AB6EA870-D8CA-CE4C-8B37-D91E7F1CE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D9F5B3-2567-FA4A-9BC0-B4667348C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0193C-314B-6445-95EE-F653AE0F0065}" type="slidenum">
              <a:rPr lang="en-US" smtClean="0"/>
              <a:t>‹#›</a:t>
            </a:fld>
            <a:endParaRPr lang="en-US"/>
          </a:p>
        </p:txBody>
      </p:sp>
    </p:spTree>
    <p:extLst>
      <p:ext uri="{BB962C8B-B14F-4D97-AF65-F5344CB8AC3E}">
        <p14:creationId xmlns:p14="http://schemas.microsoft.com/office/powerpoint/2010/main" val="266761878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7A8-7D6C-6242-BDA2-F11F75CDB653}"/>
              </a:ext>
            </a:extLst>
          </p:cNvPr>
          <p:cNvSpPr>
            <a:spLocks noGrp="1"/>
          </p:cNvSpPr>
          <p:nvPr>
            <p:ph type="ctrTitle"/>
          </p:nvPr>
        </p:nvSpPr>
        <p:spPr/>
        <p:txBody>
          <a:bodyPr>
            <a:normAutofit/>
          </a:bodyPr>
          <a:lstStyle/>
          <a:p>
            <a:r>
              <a:rPr lang="en-US" sz="16600" dirty="0">
                <a:solidFill>
                  <a:srgbClr val="FCDE79"/>
                </a:solidFill>
                <a:latin typeface="Gloucester MT Extra Condensed" panose="02030808020601010101" pitchFamily="18" charset="77"/>
              </a:rPr>
              <a:t>Welcome</a:t>
            </a:r>
          </a:p>
        </p:txBody>
      </p:sp>
      <p:sp>
        <p:nvSpPr>
          <p:cNvPr id="3" name="Subtitle 2">
            <a:extLst>
              <a:ext uri="{FF2B5EF4-FFF2-40B4-BE49-F238E27FC236}">
                <a16:creationId xmlns:a16="http://schemas.microsoft.com/office/drawing/2014/main" id="{D76028A9-4D10-0446-B790-3FD31DEC4CE2}"/>
              </a:ext>
            </a:extLst>
          </p:cNvPr>
          <p:cNvSpPr>
            <a:spLocks noGrp="1"/>
          </p:cNvSpPr>
          <p:nvPr>
            <p:ph type="subTitle" idx="1"/>
          </p:nvPr>
        </p:nvSpPr>
        <p:spPr>
          <a:xfrm>
            <a:off x="1295400" y="4018735"/>
            <a:ext cx="9601200" cy="1655762"/>
          </a:xfrm>
        </p:spPr>
        <p:txBody>
          <a:bodyPr>
            <a:normAutofit fontScale="55000" lnSpcReduction="20000"/>
          </a:bodyPr>
          <a:lstStyle/>
          <a:p>
            <a:r>
              <a:rPr lang="en-US" sz="13800" dirty="0" smtClean="0">
                <a:solidFill>
                  <a:srgbClr val="FCDE79"/>
                </a:solidFill>
                <a:latin typeface="Lucida Handwriting" panose="03010101010101010101" pitchFamily="66" charset="77"/>
              </a:rPr>
              <a:t>A </a:t>
            </a:r>
            <a:r>
              <a:rPr lang="en-US" sz="13800" dirty="0">
                <a:solidFill>
                  <a:srgbClr val="FCDE79"/>
                </a:solidFill>
                <a:latin typeface="Lucida Handwriting" panose="03010101010101010101" pitchFamily="66" charset="77"/>
              </a:rPr>
              <a:t>L</a:t>
            </a:r>
            <a:r>
              <a:rPr lang="en-US" sz="13800" dirty="0" smtClean="0">
                <a:solidFill>
                  <a:srgbClr val="FCDE79"/>
                </a:solidFill>
                <a:latin typeface="Lucida Handwriting" panose="03010101010101010101" pitchFamily="66" charset="77"/>
              </a:rPr>
              <a:t>evel Sociology</a:t>
            </a:r>
            <a:endParaRPr lang="en-US" sz="13800" dirty="0">
              <a:solidFill>
                <a:srgbClr val="FCDE79"/>
              </a:solidFill>
              <a:latin typeface="Lucida Handwriting" panose="03010101010101010101" pitchFamily="66" charset="77"/>
            </a:endParaRPr>
          </a:p>
        </p:txBody>
      </p:sp>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2"/>
          <a:stretch>
            <a:fillRect/>
          </a:stretch>
        </p:blipFill>
        <p:spPr>
          <a:xfrm>
            <a:off x="9575456" y="245076"/>
            <a:ext cx="2185087" cy="2224816"/>
          </a:xfrm>
          <a:prstGeom prst="rect">
            <a:avLst/>
          </a:prstGeom>
        </p:spPr>
      </p:pic>
    </p:spTree>
    <p:extLst>
      <p:ext uri="{BB962C8B-B14F-4D97-AF65-F5344CB8AC3E}">
        <p14:creationId xmlns:p14="http://schemas.microsoft.com/office/powerpoint/2010/main" val="5516917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7A8-7D6C-6242-BDA2-F11F75CDB653}"/>
              </a:ext>
            </a:extLst>
          </p:cNvPr>
          <p:cNvSpPr>
            <a:spLocks noGrp="1"/>
          </p:cNvSpPr>
          <p:nvPr>
            <p:ph type="ctrTitle"/>
          </p:nvPr>
        </p:nvSpPr>
        <p:spPr>
          <a:xfrm>
            <a:off x="803188" y="245076"/>
            <a:ext cx="8443783" cy="1375805"/>
          </a:xfrm>
        </p:spPr>
        <p:txBody>
          <a:bodyPr>
            <a:normAutofit/>
          </a:bodyPr>
          <a:lstStyle/>
          <a:p>
            <a:pPr algn="l"/>
            <a:r>
              <a:rPr lang="en-US" sz="8800" dirty="0">
                <a:solidFill>
                  <a:srgbClr val="FCDE79"/>
                </a:solidFill>
                <a:latin typeface="Gloucester MT Extra Condensed" panose="02030808020601010101" pitchFamily="18" charset="77"/>
              </a:rPr>
              <a:t>Meet the team:</a:t>
            </a:r>
          </a:p>
        </p:txBody>
      </p:sp>
      <p:sp>
        <p:nvSpPr>
          <p:cNvPr id="3" name="Subtitle 2">
            <a:extLst>
              <a:ext uri="{FF2B5EF4-FFF2-40B4-BE49-F238E27FC236}">
                <a16:creationId xmlns:a16="http://schemas.microsoft.com/office/drawing/2014/main" id="{D76028A9-4D10-0446-B790-3FD31DEC4CE2}"/>
              </a:ext>
            </a:extLst>
          </p:cNvPr>
          <p:cNvSpPr>
            <a:spLocks noGrp="1"/>
          </p:cNvSpPr>
          <p:nvPr>
            <p:ph type="subTitle" idx="1"/>
          </p:nvPr>
        </p:nvSpPr>
        <p:spPr>
          <a:xfrm>
            <a:off x="2750009" y="1937658"/>
            <a:ext cx="4925197" cy="4685466"/>
          </a:xfrm>
        </p:spPr>
        <p:txBody>
          <a:bodyPr>
            <a:normAutofit/>
          </a:bodyPr>
          <a:lstStyle/>
          <a:p>
            <a:r>
              <a:rPr lang="en-US" sz="4800" b="1" dirty="0" err="1" smtClean="0">
                <a:solidFill>
                  <a:srgbClr val="FCDE79"/>
                </a:solidFill>
                <a:latin typeface="Lucida Handwriting" panose="03010101010101010101" pitchFamily="66" charset="77"/>
              </a:rPr>
              <a:t>Mr</a:t>
            </a:r>
            <a:r>
              <a:rPr lang="en-US" sz="4800" b="1" dirty="0" smtClean="0">
                <a:solidFill>
                  <a:srgbClr val="FCDE79"/>
                </a:solidFill>
                <a:latin typeface="Lucida Handwriting" panose="03010101010101010101" pitchFamily="66" charset="77"/>
              </a:rPr>
              <a:t> Lamb</a:t>
            </a:r>
          </a:p>
          <a:p>
            <a:r>
              <a:rPr lang="en-US" sz="4800" dirty="0" smtClean="0">
                <a:solidFill>
                  <a:srgbClr val="FCDE79"/>
                </a:solidFill>
                <a:latin typeface="Lucida Handwriting" panose="03010101010101010101" pitchFamily="66" charset="77"/>
              </a:rPr>
              <a:t>Subject lead         </a:t>
            </a:r>
            <a:endParaRPr lang="en-US" sz="4800" dirty="0">
              <a:solidFill>
                <a:srgbClr val="FCDE79"/>
              </a:solidFill>
              <a:latin typeface="Lucida Handwriting" panose="03010101010101010101" pitchFamily="66" charset="77"/>
            </a:endParaRPr>
          </a:p>
        </p:txBody>
      </p:sp>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3"/>
          <a:stretch>
            <a:fillRect/>
          </a:stretch>
        </p:blipFill>
        <p:spPr>
          <a:xfrm>
            <a:off x="9575456" y="245076"/>
            <a:ext cx="2185087" cy="2224816"/>
          </a:xfrm>
          <a:prstGeom prst="rect">
            <a:avLst/>
          </a:prstGeom>
        </p:spPr>
      </p:pic>
      <p:pic>
        <p:nvPicPr>
          <p:cNvPr id="4" name="Picture 3"/>
          <p:cNvPicPr>
            <a:picLocks noChangeAspect="1"/>
          </p:cNvPicPr>
          <p:nvPr/>
        </p:nvPicPr>
        <p:blipFill rotWithShape="1">
          <a:blip r:embed="rId4"/>
          <a:srcRect l="29166" t="27222" r="64271" b="60185"/>
          <a:stretch/>
        </p:blipFill>
        <p:spPr>
          <a:xfrm>
            <a:off x="4035920" y="3635308"/>
            <a:ext cx="2353373" cy="2540149"/>
          </a:xfrm>
          <a:prstGeom prst="rect">
            <a:avLst/>
          </a:prstGeom>
        </p:spPr>
      </p:pic>
    </p:spTree>
    <p:extLst>
      <p:ext uri="{BB962C8B-B14F-4D97-AF65-F5344CB8AC3E}">
        <p14:creationId xmlns:p14="http://schemas.microsoft.com/office/powerpoint/2010/main" val="34809336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7A8-7D6C-6242-BDA2-F11F75CDB653}"/>
              </a:ext>
            </a:extLst>
          </p:cNvPr>
          <p:cNvSpPr>
            <a:spLocks noGrp="1"/>
          </p:cNvSpPr>
          <p:nvPr>
            <p:ph type="ctrTitle"/>
          </p:nvPr>
        </p:nvSpPr>
        <p:spPr>
          <a:xfrm>
            <a:off x="803188" y="245076"/>
            <a:ext cx="8443783" cy="1375805"/>
          </a:xfrm>
        </p:spPr>
        <p:txBody>
          <a:bodyPr>
            <a:normAutofit/>
          </a:bodyPr>
          <a:lstStyle/>
          <a:p>
            <a:pPr algn="l"/>
            <a:r>
              <a:rPr lang="en-US" sz="8800" dirty="0">
                <a:solidFill>
                  <a:srgbClr val="FCDE79"/>
                </a:solidFill>
                <a:latin typeface="Gloucester MT Extra Condensed" panose="02030808020601010101" pitchFamily="18" charset="77"/>
              </a:rPr>
              <a:t>About the Course:</a:t>
            </a:r>
          </a:p>
        </p:txBody>
      </p:sp>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2"/>
          <a:stretch>
            <a:fillRect/>
          </a:stretch>
        </p:blipFill>
        <p:spPr>
          <a:xfrm>
            <a:off x="9575456" y="245076"/>
            <a:ext cx="2185087" cy="2224816"/>
          </a:xfrm>
          <a:prstGeom prst="rect">
            <a:avLst/>
          </a:prstGeom>
        </p:spPr>
      </p:pic>
      <p:graphicFrame>
        <p:nvGraphicFramePr>
          <p:cNvPr id="12" name="Content Placeholder 3"/>
          <p:cNvGraphicFramePr>
            <a:graphicFrameLocks/>
          </p:cNvGraphicFramePr>
          <p:nvPr>
            <p:extLst>
              <p:ext uri="{D42A27DB-BD31-4B8C-83A1-F6EECF244321}">
                <p14:modId xmlns:p14="http://schemas.microsoft.com/office/powerpoint/2010/main" val="3873352137"/>
              </p:ext>
            </p:extLst>
          </p:nvPr>
        </p:nvGraphicFramePr>
        <p:xfrm>
          <a:off x="1269600" y="2039989"/>
          <a:ext cx="5759896" cy="4766483"/>
        </p:xfrm>
        <a:graphic>
          <a:graphicData uri="http://schemas.openxmlformats.org/drawingml/2006/table">
            <a:tbl>
              <a:tblPr firstRow="1" firstCol="1" bandRow="1"/>
              <a:tblGrid>
                <a:gridCol w="1257909">
                  <a:extLst>
                    <a:ext uri="{9D8B030D-6E8A-4147-A177-3AD203B41FA5}">
                      <a16:colId xmlns:a16="http://schemas.microsoft.com/office/drawing/2014/main" val="20000"/>
                    </a:ext>
                  </a:extLst>
                </a:gridCol>
                <a:gridCol w="4501987">
                  <a:extLst>
                    <a:ext uri="{9D8B030D-6E8A-4147-A177-3AD203B41FA5}">
                      <a16:colId xmlns:a16="http://schemas.microsoft.com/office/drawing/2014/main" val="20001"/>
                    </a:ext>
                  </a:extLst>
                </a:gridCol>
              </a:tblGrid>
              <a:tr h="289106">
                <a:tc>
                  <a:txBody>
                    <a:bodyPr/>
                    <a:lstStyle/>
                    <a:p>
                      <a:pPr algn="ctr">
                        <a:lnSpc>
                          <a:spcPct val="115000"/>
                        </a:lnSpc>
                        <a:spcAft>
                          <a:spcPts val="0"/>
                        </a:spcAft>
                      </a:pPr>
                      <a:r>
                        <a:rPr lang="en-GB" sz="1600" b="1" dirty="0">
                          <a:effectLst/>
                          <a:latin typeface="Calibri"/>
                          <a:ea typeface="Calibri"/>
                          <a:cs typeface="Times New Roman"/>
                        </a:rPr>
                        <a:t>Unit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600" b="1" dirty="0">
                          <a:effectLst/>
                          <a:latin typeface="Calibri"/>
                          <a:ea typeface="Calibri"/>
                          <a:cs typeface="Times New Roman"/>
                        </a:rPr>
                        <a:t>Key Questions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4579">
                <a:tc>
                  <a:txBody>
                    <a:bodyPr/>
                    <a:lstStyle/>
                    <a:p>
                      <a:pPr algn="ctr">
                        <a:lnSpc>
                          <a:spcPct val="115000"/>
                        </a:lnSpc>
                        <a:spcAft>
                          <a:spcPts val="0"/>
                        </a:spcAft>
                      </a:pPr>
                      <a:r>
                        <a:rPr lang="en-GB" sz="1400" b="1" dirty="0">
                          <a:effectLst/>
                          <a:latin typeface="Calibri"/>
                          <a:ea typeface="Calibri"/>
                          <a:cs typeface="Times New Roman"/>
                        </a:rPr>
                        <a:t>Socialisation, Culture &amp; Identity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GB" sz="1400" dirty="0">
                          <a:effectLst/>
                          <a:latin typeface="Calibri"/>
                          <a:ea typeface="Calibri"/>
                          <a:cs typeface="Times New Roman"/>
                        </a:rPr>
                        <a:t>What is our Identity (Class, Age, Gender, Ethnicity) and how is it formed? What are the different types of culture in Society?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674579">
                <a:tc>
                  <a:txBody>
                    <a:bodyPr/>
                    <a:lstStyle/>
                    <a:p>
                      <a:pPr algn="ctr">
                        <a:lnSpc>
                          <a:spcPct val="115000"/>
                        </a:lnSpc>
                        <a:spcAft>
                          <a:spcPts val="0"/>
                        </a:spcAft>
                      </a:pPr>
                      <a:r>
                        <a:rPr lang="en-GB" sz="1400" b="1" dirty="0">
                          <a:effectLst/>
                          <a:latin typeface="Calibri"/>
                          <a:ea typeface="Calibri"/>
                          <a:cs typeface="Times New Roman"/>
                        </a:rPr>
                        <a:t>Media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GB" sz="1400" dirty="0">
                          <a:effectLst/>
                          <a:latin typeface="Calibri"/>
                          <a:ea typeface="Calibri"/>
                          <a:cs typeface="Times New Roman"/>
                        </a:rPr>
                        <a:t>How are different groups represented in the Media?</a:t>
                      </a:r>
                    </a:p>
                    <a:p>
                      <a:pPr>
                        <a:lnSpc>
                          <a:spcPct val="115000"/>
                        </a:lnSpc>
                        <a:spcAft>
                          <a:spcPts val="0"/>
                        </a:spcAft>
                      </a:pPr>
                      <a:r>
                        <a:rPr lang="en-GB" sz="1400" dirty="0">
                          <a:effectLst/>
                          <a:latin typeface="Calibri"/>
                          <a:ea typeface="Calibri"/>
                          <a:cs typeface="Times New Roman"/>
                        </a:rPr>
                        <a:t>What is the impact of different forms of Media on Society?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674579">
                <a:tc>
                  <a:txBody>
                    <a:bodyPr/>
                    <a:lstStyle/>
                    <a:p>
                      <a:pPr algn="ctr">
                        <a:lnSpc>
                          <a:spcPct val="115000"/>
                        </a:lnSpc>
                        <a:spcAft>
                          <a:spcPts val="0"/>
                        </a:spcAft>
                      </a:pPr>
                      <a:r>
                        <a:rPr lang="en-GB" sz="1400" b="1" dirty="0">
                          <a:effectLst/>
                          <a:latin typeface="Calibri"/>
                          <a:ea typeface="Calibri"/>
                          <a:cs typeface="Times New Roman"/>
                        </a:rPr>
                        <a:t>Research Methods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GB" sz="1400" dirty="0">
                          <a:effectLst/>
                          <a:latin typeface="Calibri"/>
                          <a:ea typeface="Calibri"/>
                          <a:cs typeface="Times New Roman"/>
                        </a:rPr>
                        <a:t>How do Sociologists research inequalities in society and make sure that the results are meaningful?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674579">
                <a:tc>
                  <a:txBody>
                    <a:bodyPr/>
                    <a:lstStyle/>
                    <a:p>
                      <a:pPr algn="ctr">
                        <a:lnSpc>
                          <a:spcPct val="115000"/>
                        </a:lnSpc>
                        <a:spcAft>
                          <a:spcPts val="0"/>
                        </a:spcAft>
                      </a:pPr>
                      <a:r>
                        <a:rPr lang="en-GB" sz="1400" b="1" dirty="0">
                          <a:effectLst/>
                          <a:latin typeface="Calibri"/>
                          <a:ea typeface="Calibri"/>
                          <a:cs typeface="Times New Roman"/>
                        </a:rPr>
                        <a:t>Social Inequalities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GB" sz="1400" dirty="0">
                          <a:effectLst/>
                          <a:latin typeface="Calibri"/>
                          <a:ea typeface="Calibri"/>
                          <a:cs typeface="Times New Roman"/>
                        </a:rPr>
                        <a:t>Why are women, ethnic minority groups, young people, elderly people and the working class all disadvantaged in Society? Or are they?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674579">
                <a:tc>
                  <a:txBody>
                    <a:bodyPr/>
                    <a:lstStyle/>
                    <a:p>
                      <a:pPr algn="ctr">
                        <a:lnSpc>
                          <a:spcPct val="115000"/>
                        </a:lnSpc>
                        <a:spcAft>
                          <a:spcPts val="0"/>
                        </a:spcAft>
                      </a:pPr>
                      <a:r>
                        <a:rPr lang="en-GB" sz="1400" b="1" dirty="0">
                          <a:effectLst/>
                          <a:latin typeface="Calibri"/>
                          <a:ea typeface="Calibri"/>
                          <a:cs typeface="Times New Roman"/>
                        </a:rPr>
                        <a:t>Globalisation &amp; the </a:t>
                      </a:r>
                      <a:r>
                        <a:rPr lang="en-GB" sz="1400" b="1" dirty="0" smtClean="0">
                          <a:effectLst/>
                          <a:latin typeface="Calibri"/>
                          <a:ea typeface="Calibri"/>
                          <a:cs typeface="Times New Roman"/>
                        </a:rPr>
                        <a:t>Digital </a:t>
                      </a:r>
                      <a:r>
                        <a:rPr lang="en-GB" sz="1400" b="1" dirty="0">
                          <a:effectLst/>
                          <a:latin typeface="Calibri"/>
                          <a:ea typeface="Calibri"/>
                          <a:cs typeface="Times New Roman"/>
                        </a:rPr>
                        <a:t>W</a:t>
                      </a:r>
                      <a:r>
                        <a:rPr lang="en-GB" sz="1400" b="1" dirty="0" smtClean="0">
                          <a:effectLst/>
                          <a:latin typeface="Calibri"/>
                          <a:ea typeface="Calibri"/>
                          <a:cs typeface="Times New Roman"/>
                        </a:rPr>
                        <a:t>orld</a:t>
                      </a:r>
                      <a:endParaRPr lang="en-GB"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GB" sz="1400" dirty="0">
                          <a:effectLst/>
                          <a:latin typeface="Calibri"/>
                          <a:ea typeface="Calibri"/>
                          <a:cs typeface="Times New Roman"/>
                        </a:rPr>
                        <a:t>What is the link between globalisation &amp; digital communication?</a:t>
                      </a:r>
                    </a:p>
                    <a:p>
                      <a:pPr>
                        <a:lnSpc>
                          <a:spcPct val="115000"/>
                        </a:lnSpc>
                        <a:spcAft>
                          <a:spcPts val="0"/>
                        </a:spcAft>
                      </a:pPr>
                      <a:r>
                        <a:rPr lang="en-GB" sz="1400" dirty="0">
                          <a:effectLst/>
                          <a:latin typeface="Calibri"/>
                          <a:ea typeface="Calibri"/>
                          <a:cs typeface="Times New Roman"/>
                        </a:rPr>
                        <a:t>What is the impact of modern digital communication on our society?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674579">
                <a:tc>
                  <a:txBody>
                    <a:bodyPr/>
                    <a:lstStyle/>
                    <a:p>
                      <a:pPr algn="ctr">
                        <a:lnSpc>
                          <a:spcPct val="115000"/>
                        </a:lnSpc>
                        <a:spcAft>
                          <a:spcPts val="0"/>
                        </a:spcAft>
                      </a:pPr>
                      <a:r>
                        <a:rPr lang="en-GB" sz="1400" b="1" dirty="0">
                          <a:effectLst/>
                          <a:latin typeface="Calibri"/>
                          <a:ea typeface="Calibri"/>
                          <a:cs typeface="Times New Roman"/>
                        </a:rPr>
                        <a:t>Crime &amp; Deviance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GB" sz="1400" dirty="0">
                          <a:effectLst/>
                          <a:latin typeface="Calibri"/>
                          <a:ea typeface="Calibri"/>
                          <a:cs typeface="Times New Roman"/>
                        </a:rPr>
                        <a:t>Why do people commit crime?</a:t>
                      </a:r>
                    </a:p>
                    <a:p>
                      <a:pPr>
                        <a:lnSpc>
                          <a:spcPct val="115000"/>
                        </a:lnSpc>
                        <a:spcAft>
                          <a:spcPts val="0"/>
                        </a:spcAft>
                      </a:pPr>
                      <a:r>
                        <a:rPr lang="en-GB" sz="1400" dirty="0">
                          <a:effectLst/>
                          <a:latin typeface="Calibri"/>
                          <a:ea typeface="Calibri"/>
                          <a:cs typeface="Times New Roman"/>
                        </a:rPr>
                        <a:t>What are the patterns of crime in our society?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13" name="Subtitle 2">
            <a:extLst>
              <a:ext uri="{FF2B5EF4-FFF2-40B4-BE49-F238E27FC236}">
                <a16:creationId xmlns:a16="http://schemas.microsoft.com/office/drawing/2014/main" id="{F195106F-0625-AA48-B101-6058FD81C667}"/>
              </a:ext>
            </a:extLst>
          </p:cNvPr>
          <p:cNvSpPr>
            <a:spLocks noGrp="1"/>
          </p:cNvSpPr>
          <p:nvPr>
            <p:ph type="subTitle" idx="1"/>
          </p:nvPr>
        </p:nvSpPr>
        <p:spPr>
          <a:xfrm>
            <a:off x="1269600" y="1556656"/>
            <a:ext cx="5759895" cy="665119"/>
          </a:xfrm>
        </p:spPr>
        <p:txBody>
          <a:bodyPr>
            <a:normAutofit/>
          </a:bodyPr>
          <a:lstStyle/>
          <a:p>
            <a:r>
              <a:rPr lang="en-US" dirty="0" smtClean="0">
                <a:solidFill>
                  <a:srgbClr val="FCDE79"/>
                </a:solidFill>
                <a:latin typeface="Lucida Handwriting" panose="03010101010101010101" pitchFamily="66" charset="77"/>
              </a:rPr>
              <a:t>Six Units</a:t>
            </a:r>
            <a:endParaRPr lang="en-US" dirty="0">
              <a:solidFill>
                <a:srgbClr val="FCDE79"/>
              </a:solidFill>
              <a:latin typeface="Lucida Handwriting" panose="03010101010101010101" pitchFamily="66" charset="77"/>
            </a:endParaRPr>
          </a:p>
        </p:txBody>
      </p:sp>
      <p:pic>
        <p:nvPicPr>
          <p:cNvPr id="14" name="Picture 13"/>
          <p:cNvPicPr>
            <a:picLocks noChangeAspect="1"/>
          </p:cNvPicPr>
          <p:nvPr/>
        </p:nvPicPr>
        <p:blipFill rotWithShape="1">
          <a:blip r:embed="rId3"/>
          <a:srcRect l="48624" b="2338"/>
          <a:stretch/>
        </p:blipFill>
        <p:spPr>
          <a:xfrm>
            <a:off x="7150537" y="2039989"/>
            <a:ext cx="2096434" cy="4766483"/>
          </a:xfrm>
          <a:prstGeom prst="rect">
            <a:avLst/>
          </a:prstGeom>
        </p:spPr>
      </p:pic>
      <p:sp>
        <p:nvSpPr>
          <p:cNvPr id="15" name="Subtitle 2">
            <a:extLst>
              <a:ext uri="{FF2B5EF4-FFF2-40B4-BE49-F238E27FC236}">
                <a16:creationId xmlns:a16="http://schemas.microsoft.com/office/drawing/2014/main" id="{F195106F-0625-AA48-B101-6058FD81C667}"/>
              </a:ext>
            </a:extLst>
          </p:cNvPr>
          <p:cNvSpPr txBox="1">
            <a:spLocks/>
          </p:cNvSpPr>
          <p:nvPr/>
        </p:nvSpPr>
        <p:spPr>
          <a:xfrm>
            <a:off x="7029496" y="1620881"/>
            <a:ext cx="2338515" cy="4191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solidFill>
                  <a:srgbClr val="FCDE79"/>
                </a:solidFill>
                <a:latin typeface="Lucida Handwriting" panose="03010101010101010101" pitchFamily="66" charset="77"/>
              </a:rPr>
              <a:t>Three Exams</a:t>
            </a:r>
            <a:endParaRPr lang="en-US" dirty="0">
              <a:solidFill>
                <a:srgbClr val="FCDE79"/>
              </a:solidFill>
              <a:latin typeface="Lucida Handwriting" panose="03010101010101010101" pitchFamily="66" charset="77"/>
            </a:endParaRPr>
          </a:p>
        </p:txBody>
      </p:sp>
      <p:sp>
        <p:nvSpPr>
          <p:cNvPr id="16" name="Subtitle 2">
            <a:extLst>
              <a:ext uri="{FF2B5EF4-FFF2-40B4-BE49-F238E27FC236}">
                <a16:creationId xmlns:a16="http://schemas.microsoft.com/office/drawing/2014/main" id="{F195106F-0625-AA48-B101-6058FD81C667}"/>
              </a:ext>
            </a:extLst>
          </p:cNvPr>
          <p:cNvSpPr txBox="1">
            <a:spLocks/>
          </p:cNvSpPr>
          <p:nvPr/>
        </p:nvSpPr>
        <p:spPr>
          <a:xfrm rot="16200000">
            <a:off x="139467" y="5788387"/>
            <a:ext cx="1600203" cy="5390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Lucida Handwriting" panose="03010101010101010101" pitchFamily="66" charset="77"/>
              </a:rPr>
              <a:t>Year 13</a:t>
            </a:r>
            <a:endParaRPr lang="en-US" dirty="0">
              <a:latin typeface="Lucida Handwriting" panose="03010101010101010101" pitchFamily="66" charset="77"/>
            </a:endParaRPr>
          </a:p>
        </p:txBody>
      </p:sp>
      <p:sp>
        <p:nvSpPr>
          <p:cNvPr id="17" name="Subtitle 2">
            <a:extLst>
              <a:ext uri="{FF2B5EF4-FFF2-40B4-BE49-F238E27FC236}">
                <a16:creationId xmlns:a16="http://schemas.microsoft.com/office/drawing/2014/main" id="{F195106F-0625-AA48-B101-6058FD81C667}"/>
              </a:ext>
            </a:extLst>
          </p:cNvPr>
          <p:cNvSpPr txBox="1">
            <a:spLocks/>
          </p:cNvSpPr>
          <p:nvPr/>
        </p:nvSpPr>
        <p:spPr>
          <a:xfrm rot="16200000">
            <a:off x="-464143" y="3355976"/>
            <a:ext cx="2807424" cy="5390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Lucida Handwriting" panose="03010101010101010101" pitchFamily="66" charset="77"/>
              </a:rPr>
              <a:t>Year 12</a:t>
            </a:r>
            <a:endParaRPr lang="en-US" dirty="0">
              <a:latin typeface="Lucida Handwriting" panose="03010101010101010101" pitchFamily="66" charset="77"/>
            </a:endParaRPr>
          </a:p>
        </p:txBody>
      </p:sp>
      <p:cxnSp>
        <p:nvCxnSpPr>
          <p:cNvPr id="18" name="Straight Connector 17"/>
          <p:cNvCxnSpPr/>
          <p:nvPr/>
        </p:nvCxnSpPr>
        <p:spPr>
          <a:xfrm>
            <a:off x="396988" y="5097779"/>
            <a:ext cx="8124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356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7A8-7D6C-6242-BDA2-F11F75CDB653}"/>
              </a:ext>
            </a:extLst>
          </p:cNvPr>
          <p:cNvSpPr>
            <a:spLocks noGrp="1"/>
          </p:cNvSpPr>
          <p:nvPr>
            <p:ph type="ctrTitle"/>
          </p:nvPr>
        </p:nvSpPr>
        <p:spPr>
          <a:xfrm>
            <a:off x="431457" y="245076"/>
            <a:ext cx="8443783" cy="1140379"/>
          </a:xfrm>
        </p:spPr>
        <p:txBody>
          <a:bodyPr>
            <a:noAutofit/>
          </a:bodyPr>
          <a:lstStyle/>
          <a:p>
            <a:pPr algn="l"/>
            <a:r>
              <a:rPr lang="en-US" dirty="0">
                <a:solidFill>
                  <a:srgbClr val="FCDE79"/>
                </a:solidFill>
                <a:latin typeface="Gloucester MT Extra Condensed" panose="02030808020601010101" pitchFamily="18" charset="77"/>
              </a:rPr>
              <a:t>What does a typical lesson look like?</a:t>
            </a:r>
          </a:p>
        </p:txBody>
      </p:sp>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2"/>
          <a:stretch>
            <a:fillRect/>
          </a:stretch>
        </p:blipFill>
        <p:spPr>
          <a:xfrm>
            <a:off x="9575456" y="245076"/>
            <a:ext cx="2185087" cy="2224816"/>
          </a:xfrm>
          <a:prstGeom prst="rect">
            <a:avLst/>
          </a:prstGeom>
        </p:spPr>
      </p:pic>
      <p:sp>
        <p:nvSpPr>
          <p:cNvPr id="9" name="Subtitle 2">
            <a:extLst>
              <a:ext uri="{FF2B5EF4-FFF2-40B4-BE49-F238E27FC236}">
                <a16:creationId xmlns:a16="http://schemas.microsoft.com/office/drawing/2014/main" id="{F195106F-0625-AA48-B101-6058FD81C667}"/>
              </a:ext>
            </a:extLst>
          </p:cNvPr>
          <p:cNvSpPr>
            <a:spLocks noGrp="1"/>
          </p:cNvSpPr>
          <p:nvPr>
            <p:ph type="subTitle" idx="1"/>
          </p:nvPr>
        </p:nvSpPr>
        <p:spPr>
          <a:xfrm>
            <a:off x="288325" y="1485902"/>
            <a:ext cx="9179525" cy="3549906"/>
          </a:xfrm>
        </p:spPr>
        <p:txBody>
          <a:bodyPr>
            <a:noAutofit/>
          </a:bodyPr>
          <a:lstStyle/>
          <a:p>
            <a:pPr algn="l"/>
            <a:r>
              <a:rPr lang="en-US" dirty="0" smtClean="0">
                <a:solidFill>
                  <a:srgbClr val="FCDE79"/>
                </a:solidFill>
                <a:latin typeface="Lucida Handwriting" panose="03010101010101010101" pitchFamily="66" charset="77"/>
              </a:rPr>
              <a:t>Before the lesson, students are expected to complete ‘flipped learning’ or pre-learning, This will often be research or notes from resources, with guidance about what to focus on.</a:t>
            </a:r>
          </a:p>
          <a:p>
            <a:pPr algn="l"/>
            <a:r>
              <a:rPr lang="en-US" dirty="0" smtClean="0">
                <a:solidFill>
                  <a:srgbClr val="FCDE79"/>
                </a:solidFill>
                <a:latin typeface="Lucida Handwriting" panose="03010101010101010101" pitchFamily="66" charset="77"/>
              </a:rPr>
              <a:t>Students therefore arrive to lessons with an understanding of topics already. In the lesson we can spend time on activities, sharing ideas, checking understanding and focusing on the aspects students have found challenging.</a:t>
            </a:r>
          </a:p>
        </p:txBody>
      </p:sp>
      <p:pic>
        <p:nvPicPr>
          <p:cNvPr id="3" name="Picture 2"/>
          <p:cNvPicPr>
            <a:picLocks noChangeAspect="1"/>
          </p:cNvPicPr>
          <p:nvPr/>
        </p:nvPicPr>
        <p:blipFill>
          <a:blip r:embed="rId3"/>
          <a:stretch>
            <a:fillRect/>
          </a:stretch>
        </p:blipFill>
        <p:spPr>
          <a:xfrm>
            <a:off x="364525" y="4752975"/>
            <a:ext cx="3683644" cy="1918812"/>
          </a:xfrm>
          <a:prstGeom prst="rect">
            <a:avLst/>
          </a:prstGeom>
        </p:spPr>
      </p:pic>
      <p:sp>
        <p:nvSpPr>
          <p:cNvPr id="7" name="Subtitle 2">
            <a:extLst>
              <a:ext uri="{FF2B5EF4-FFF2-40B4-BE49-F238E27FC236}">
                <a16:creationId xmlns:a16="http://schemas.microsoft.com/office/drawing/2014/main" id="{F195106F-0625-AA48-B101-6058FD81C667}"/>
              </a:ext>
            </a:extLst>
          </p:cNvPr>
          <p:cNvSpPr txBox="1">
            <a:spLocks/>
          </p:cNvSpPr>
          <p:nvPr/>
        </p:nvSpPr>
        <p:spPr>
          <a:xfrm>
            <a:off x="4326926" y="4914901"/>
            <a:ext cx="7741250" cy="17568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solidFill>
                  <a:srgbClr val="FCDE79"/>
                </a:solidFill>
                <a:latin typeface="Lucida Handwriting" panose="03010101010101010101" pitchFamily="66" charset="77"/>
              </a:rPr>
              <a:t>Finally, in both lessons and for homework, we apply our understanding to exam questions or essays – don’t worry, they’ll be lots of support for this!</a:t>
            </a:r>
            <a:endParaRPr lang="en-US" dirty="0">
              <a:solidFill>
                <a:srgbClr val="FCDE79"/>
              </a:solidFill>
              <a:latin typeface="Lucida Handwriting" panose="03010101010101010101" pitchFamily="66" charset="77"/>
            </a:endParaRPr>
          </a:p>
        </p:txBody>
      </p:sp>
    </p:spTree>
    <p:extLst>
      <p:ext uri="{BB962C8B-B14F-4D97-AF65-F5344CB8AC3E}">
        <p14:creationId xmlns:p14="http://schemas.microsoft.com/office/powerpoint/2010/main" val="8681187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2"/>
          <a:stretch>
            <a:fillRect/>
          </a:stretch>
        </p:blipFill>
        <p:spPr>
          <a:xfrm>
            <a:off x="9575456" y="245076"/>
            <a:ext cx="2185087" cy="2224816"/>
          </a:xfrm>
          <a:prstGeom prst="rect">
            <a:avLst/>
          </a:prstGeom>
        </p:spPr>
      </p:pic>
      <p:sp>
        <p:nvSpPr>
          <p:cNvPr id="9" name="Title 1">
            <a:extLst>
              <a:ext uri="{FF2B5EF4-FFF2-40B4-BE49-F238E27FC236}">
                <a16:creationId xmlns:a16="http://schemas.microsoft.com/office/drawing/2014/main" id="{0D128B10-F6A4-C943-B331-E63CF5F37830}"/>
              </a:ext>
            </a:extLst>
          </p:cNvPr>
          <p:cNvSpPr txBox="1">
            <a:spLocks/>
          </p:cNvSpPr>
          <p:nvPr/>
        </p:nvSpPr>
        <p:spPr>
          <a:xfrm>
            <a:off x="431457" y="245076"/>
            <a:ext cx="8443783" cy="114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FCDE79"/>
                </a:solidFill>
                <a:latin typeface="Gloucester MT Extra Condensed" panose="02030808020601010101" pitchFamily="18" charset="77"/>
              </a:rPr>
              <a:t>What does an exam question look like?</a:t>
            </a:r>
          </a:p>
        </p:txBody>
      </p:sp>
      <p:sp>
        <p:nvSpPr>
          <p:cNvPr id="7" name="Subtitle 2">
            <a:extLst>
              <a:ext uri="{FF2B5EF4-FFF2-40B4-BE49-F238E27FC236}">
                <a16:creationId xmlns:a16="http://schemas.microsoft.com/office/drawing/2014/main" id="{F195106F-0625-AA48-B101-6058FD81C667}"/>
              </a:ext>
            </a:extLst>
          </p:cNvPr>
          <p:cNvSpPr txBox="1">
            <a:spLocks/>
          </p:cNvSpPr>
          <p:nvPr/>
        </p:nvSpPr>
        <p:spPr>
          <a:xfrm>
            <a:off x="299524" y="1471891"/>
            <a:ext cx="8925824" cy="175688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solidFill>
                  <a:srgbClr val="FCDE79"/>
                </a:solidFill>
                <a:latin typeface="Lucida Handwriting" panose="03010101010101010101" pitchFamily="66" charset="77"/>
              </a:rPr>
              <a:t>Sociology is an essay-based subject. Within the 3 exams, questions range from 4 marks to 40 marks. In all answers, students need to write in full paragraphs with a range of key terms, sociological studies, theories, statistics and contemporary examples from the real world, all in a clear logical structure.</a:t>
            </a:r>
            <a:endParaRPr lang="en-US" dirty="0">
              <a:solidFill>
                <a:srgbClr val="FCDE79"/>
              </a:solidFill>
              <a:latin typeface="Lucida Handwriting" panose="03010101010101010101" pitchFamily="66" charset="77"/>
            </a:endParaRPr>
          </a:p>
        </p:txBody>
      </p:sp>
      <p:pic>
        <p:nvPicPr>
          <p:cNvPr id="2" name="Picture 1"/>
          <p:cNvPicPr>
            <a:picLocks noChangeAspect="1"/>
          </p:cNvPicPr>
          <p:nvPr/>
        </p:nvPicPr>
        <p:blipFill rotWithShape="1">
          <a:blip r:embed="rId3"/>
          <a:srcRect l="9570" t="64265" r="18978" b="24839"/>
          <a:stretch/>
        </p:blipFill>
        <p:spPr>
          <a:xfrm rot="21410815">
            <a:off x="576166" y="3422635"/>
            <a:ext cx="7065448" cy="602794"/>
          </a:xfrm>
          <a:prstGeom prst="rect">
            <a:avLst/>
          </a:prstGeom>
        </p:spPr>
      </p:pic>
      <p:pic>
        <p:nvPicPr>
          <p:cNvPr id="3" name="Picture 2"/>
          <p:cNvPicPr>
            <a:picLocks noChangeAspect="1"/>
          </p:cNvPicPr>
          <p:nvPr/>
        </p:nvPicPr>
        <p:blipFill rotWithShape="1">
          <a:blip r:embed="rId4"/>
          <a:srcRect l="9731" t="69140" r="20107" b="22545"/>
          <a:stretch/>
        </p:blipFill>
        <p:spPr>
          <a:xfrm rot="390927">
            <a:off x="3182230" y="5226924"/>
            <a:ext cx="8213598" cy="547573"/>
          </a:xfrm>
          <a:prstGeom prst="rect">
            <a:avLst/>
          </a:prstGeom>
        </p:spPr>
      </p:pic>
      <p:pic>
        <p:nvPicPr>
          <p:cNvPr id="5" name="Picture 4"/>
          <p:cNvPicPr>
            <a:picLocks noChangeAspect="1"/>
          </p:cNvPicPr>
          <p:nvPr/>
        </p:nvPicPr>
        <p:blipFill rotWithShape="1">
          <a:blip r:embed="rId5"/>
          <a:srcRect l="7473" t="63979" r="20107" b="26845"/>
          <a:stretch/>
        </p:blipFill>
        <p:spPr>
          <a:xfrm rot="262444">
            <a:off x="128353" y="5615359"/>
            <a:ext cx="9320981" cy="664302"/>
          </a:xfrm>
          <a:prstGeom prst="rect">
            <a:avLst/>
          </a:prstGeom>
        </p:spPr>
      </p:pic>
      <p:pic>
        <p:nvPicPr>
          <p:cNvPr id="8" name="Picture 7"/>
          <p:cNvPicPr>
            <a:picLocks noChangeAspect="1"/>
          </p:cNvPicPr>
          <p:nvPr/>
        </p:nvPicPr>
        <p:blipFill rotWithShape="1">
          <a:blip r:embed="rId6"/>
          <a:srcRect l="7812" t="56482" r="20625" b="35925"/>
          <a:stretch/>
        </p:blipFill>
        <p:spPr>
          <a:xfrm rot="21202918">
            <a:off x="2876550" y="3857346"/>
            <a:ext cx="8991600" cy="536617"/>
          </a:xfrm>
          <a:prstGeom prst="rect">
            <a:avLst/>
          </a:prstGeom>
        </p:spPr>
      </p:pic>
    </p:spTree>
    <p:extLst>
      <p:ext uri="{BB962C8B-B14F-4D97-AF65-F5344CB8AC3E}">
        <p14:creationId xmlns:p14="http://schemas.microsoft.com/office/powerpoint/2010/main" val="6988470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7A8-7D6C-6242-BDA2-F11F75CDB653}"/>
              </a:ext>
            </a:extLst>
          </p:cNvPr>
          <p:cNvSpPr>
            <a:spLocks noGrp="1"/>
          </p:cNvSpPr>
          <p:nvPr>
            <p:ph type="ctrTitle"/>
          </p:nvPr>
        </p:nvSpPr>
        <p:spPr>
          <a:xfrm>
            <a:off x="431458" y="245076"/>
            <a:ext cx="8815514" cy="1375805"/>
          </a:xfrm>
        </p:spPr>
        <p:txBody>
          <a:bodyPr>
            <a:normAutofit/>
          </a:bodyPr>
          <a:lstStyle/>
          <a:p>
            <a:pPr algn="l"/>
            <a:r>
              <a:rPr lang="en-US" sz="8800" dirty="0">
                <a:solidFill>
                  <a:srgbClr val="FCDE79"/>
                </a:solidFill>
                <a:latin typeface="Gloucester MT Extra Condensed" panose="02030808020601010101" pitchFamily="18" charset="77"/>
              </a:rPr>
              <a:t>What can I do in the future?</a:t>
            </a:r>
          </a:p>
        </p:txBody>
      </p:sp>
      <p:sp>
        <p:nvSpPr>
          <p:cNvPr id="3" name="Subtitle 2">
            <a:extLst>
              <a:ext uri="{FF2B5EF4-FFF2-40B4-BE49-F238E27FC236}">
                <a16:creationId xmlns:a16="http://schemas.microsoft.com/office/drawing/2014/main" id="{D76028A9-4D10-0446-B790-3FD31DEC4CE2}"/>
              </a:ext>
            </a:extLst>
          </p:cNvPr>
          <p:cNvSpPr>
            <a:spLocks noGrp="1"/>
          </p:cNvSpPr>
          <p:nvPr>
            <p:ph type="subTitle" idx="1"/>
          </p:nvPr>
        </p:nvSpPr>
        <p:spPr>
          <a:xfrm>
            <a:off x="889001" y="1923394"/>
            <a:ext cx="10160000" cy="4349034"/>
          </a:xfrm>
        </p:spPr>
        <p:txBody>
          <a:bodyPr>
            <a:normAutofit/>
          </a:bodyPr>
          <a:lstStyle/>
          <a:p>
            <a:pPr algn="l"/>
            <a:r>
              <a:rPr lang="en-US" sz="3600" dirty="0" smtClean="0">
                <a:solidFill>
                  <a:srgbClr val="FCDE79"/>
                </a:solidFill>
                <a:latin typeface="Lucida Handwriting" panose="03010101010101010101" pitchFamily="66" charset="77"/>
              </a:rPr>
              <a:t>Anything you want to!</a:t>
            </a:r>
          </a:p>
          <a:p>
            <a:pPr algn="l"/>
            <a:r>
              <a:rPr lang="en-US" sz="3600" dirty="0" smtClean="0">
                <a:solidFill>
                  <a:srgbClr val="FCDE79"/>
                </a:solidFill>
                <a:latin typeface="Lucida Handwriting" panose="03010101010101010101" pitchFamily="66" charset="77"/>
              </a:rPr>
              <a:t>Sociology is a very broad subject that covers a huge range of issues, topics and ideas from the whole of society. </a:t>
            </a:r>
            <a:endParaRPr lang="en-US" sz="3600" dirty="0" smtClean="0">
              <a:solidFill>
                <a:srgbClr val="FCDE79"/>
              </a:solidFill>
              <a:latin typeface="Lucida Handwriting" panose="03010101010101010101" pitchFamily="66" charset="77"/>
            </a:endParaRPr>
          </a:p>
          <a:p>
            <a:pPr algn="l"/>
            <a:r>
              <a:rPr lang="en-US" sz="3600" dirty="0" smtClean="0">
                <a:solidFill>
                  <a:srgbClr val="FCDE79"/>
                </a:solidFill>
                <a:latin typeface="Lucida Handwriting" panose="03010101010101010101" pitchFamily="66" charset="77"/>
              </a:rPr>
              <a:t>Whatever </a:t>
            </a:r>
            <a:r>
              <a:rPr lang="en-US" sz="3600" dirty="0" smtClean="0">
                <a:solidFill>
                  <a:srgbClr val="FCDE79"/>
                </a:solidFill>
                <a:latin typeface="Lucida Handwriting" panose="03010101010101010101" pitchFamily="66" charset="77"/>
              </a:rPr>
              <a:t>you choose to do in the future, the things you’ve learned in Sociology will undoubtedly be useful.</a:t>
            </a:r>
            <a:endParaRPr lang="en-US" sz="3600" dirty="0">
              <a:solidFill>
                <a:srgbClr val="FCDE79"/>
              </a:solidFill>
              <a:latin typeface="Lucida Handwriting" panose="03010101010101010101" pitchFamily="66" charset="77"/>
            </a:endParaRPr>
          </a:p>
        </p:txBody>
      </p:sp>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2"/>
          <a:stretch>
            <a:fillRect/>
          </a:stretch>
        </p:blipFill>
        <p:spPr>
          <a:xfrm>
            <a:off x="9575456" y="245076"/>
            <a:ext cx="2185087" cy="2224816"/>
          </a:xfrm>
          <a:prstGeom prst="rect">
            <a:avLst/>
          </a:prstGeom>
        </p:spPr>
      </p:pic>
    </p:spTree>
    <p:extLst>
      <p:ext uri="{BB962C8B-B14F-4D97-AF65-F5344CB8AC3E}">
        <p14:creationId xmlns:p14="http://schemas.microsoft.com/office/powerpoint/2010/main" val="34819226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7A8-7D6C-6242-BDA2-F11F75CDB653}"/>
              </a:ext>
            </a:extLst>
          </p:cNvPr>
          <p:cNvSpPr>
            <a:spLocks noGrp="1"/>
          </p:cNvSpPr>
          <p:nvPr>
            <p:ph type="ctrTitle"/>
          </p:nvPr>
        </p:nvSpPr>
        <p:spPr>
          <a:xfrm>
            <a:off x="803188" y="245076"/>
            <a:ext cx="8443783" cy="1375805"/>
          </a:xfrm>
        </p:spPr>
        <p:txBody>
          <a:bodyPr>
            <a:normAutofit/>
          </a:bodyPr>
          <a:lstStyle/>
          <a:p>
            <a:pPr algn="l"/>
            <a:r>
              <a:rPr lang="en-US" sz="8800" dirty="0">
                <a:solidFill>
                  <a:srgbClr val="FCDE79"/>
                </a:solidFill>
                <a:latin typeface="Gloucester MT Extra Condensed" panose="02030808020601010101" pitchFamily="18" charset="77"/>
              </a:rPr>
              <a:t>What do the students say?</a:t>
            </a:r>
          </a:p>
        </p:txBody>
      </p:sp>
      <p:sp>
        <p:nvSpPr>
          <p:cNvPr id="3" name="Subtitle 2">
            <a:extLst>
              <a:ext uri="{FF2B5EF4-FFF2-40B4-BE49-F238E27FC236}">
                <a16:creationId xmlns:a16="http://schemas.microsoft.com/office/drawing/2014/main" id="{D76028A9-4D10-0446-B790-3FD31DEC4CE2}"/>
              </a:ext>
            </a:extLst>
          </p:cNvPr>
          <p:cNvSpPr>
            <a:spLocks noGrp="1"/>
          </p:cNvSpPr>
          <p:nvPr>
            <p:ph type="subTitle" idx="1"/>
          </p:nvPr>
        </p:nvSpPr>
        <p:spPr>
          <a:xfrm>
            <a:off x="1371601" y="2689998"/>
            <a:ext cx="9232900" cy="2555101"/>
          </a:xfrm>
        </p:spPr>
        <p:txBody>
          <a:bodyPr>
            <a:normAutofit lnSpcReduction="10000"/>
          </a:bodyPr>
          <a:lstStyle/>
          <a:p>
            <a:pPr algn="l"/>
            <a:r>
              <a:rPr lang="en-US" sz="3600" dirty="0" smtClean="0">
                <a:solidFill>
                  <a:srgbClr val="FCDE79"/>
                </a:solidFill>
                <a:latin typeface="Lucida Handwriting" panose="03010101010101010101" pitchFamily="66" charset="77"/>
              </a:rPr>
              <a:t>Please watch the Sociology </a:t>
            </a:r>
            <a:r>
              <a:rPr lang="en-US" sz="3600" dirty="0" smtClean="0">
                <a:solidFill>
                  <a:srgbClr val="FCDE79"/>
                </a:solidFill>
                <a:latin typeface="Lucida Handwriting" panose="03010101010101010101" pitchFamily="66" charset="77"/>
              </a:rPr>
              <a:t>clips. </a:t>
            </a:r>
            <a:r>
              <a:rPr lang="en-US" sz="3600" dirty="0">
                <a:solidFill>
                  <a:srgbClr val="FCDE79"/>
                </a:solidFill>
                <a:latin typeface="Lucida Handwriting" panose="03010101010101010101" pitchFamily="66" charset="77"/>
              </a:rPr>
              <a:t>S</a:t>
            </a:r>
            <a:r>
              <a:rPr lang="en-US" sz="3600" dirty="0" smtClean="0">
                <a:solidFill>
                  <a:srgbClr val="FCDE79"/>
                </a:solidFill>
                <a:latin typeface="Lucida Handwriting" panose="03010101010101010101" pitchFamily="66" charset="77"/>
              </a:rPr>
              <a:t>ome </a:t>
            </a:r>
            <a:r>
              <a:rPr lang="en-US" sz="3600" dirty="0" smtClean="0">
                <a:solidFill>
                  <a:srgbClr val="FCDE79"/>
                </a:solidFill>
                <a:latin typeface="Lucida Handwriting" panose="03010101010101010101" pitchFamily="66" charset="77"/>
              </a:rPr>
              <a:t>former Sociology students </a:t>
            </a:r>
            <a:r>
              <a:rPr lang="en-US" sz="3600" dirty="0" smtClean="0">
                <a:solidFill>
                  <a:srgbClr val="FCDE79"/>
                </a:solidFill>
                <a:latin typeface="Lucida Handwriting" panose="03010101010101010101" pitchFamily="66" charset="77"/>
              </a:rPr>
              <a:t>talk honestly </a:t>
            </a:r>
            <a:r>
              <a:rPr lang="en-US" sz="3600" dirty="0" smtClean="0">
                <a:solidFill>
                  <a:srgbClr val="FCDE79"/>
                </a:solidFill>
                <a:latin typeface="Lucida Handwriting" panose="03010101010101010101" pitchFamily="66" charset="77"/>
              </a:rPr>
              <a:t>about their experiences… They give a fantastic summary of this wonderful subject!</a:t>
            </a:r>
            <a:endParaRPr lang="en-US" sz="3600" dirty="0">
              <a:solidFill>
                <a:srgbClr val="FCDE79"/>
              </a:solidFill>
              <a:latin typeface="Lucida Handwriting" panose="03010101010101010101" pitchFamily="66" charset="77"/>
            </a:endParaRPr>
          </a:p>
        </p:txBody>
      </p:sp>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2"/>
          <a:stretch>
            <a:fillRect/>
          </a:stretch>
        </p:blipFill>
        <p:spPr>
          <a:xfrm>
            <a:off x="9575456" y="245076"/>
            <a:ext cx="2185087" cy="2224816"/>
          </a:xfrm>
          <a:prstGeom prst="rect">
            <a:avLst/>
          </a:prstGeom>
        </p:spPr>
      </p:pic>
    </p:spTree>
    <p:extLst>
      <p:ext uri="{BB962C8B-B14F-4D97-AF65-F5344CB8AC3E}">
        <p14:creationId xmlns:p14="http://schemas.microsoft.com/office/powerpoint/2010/main" val="25817239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DE79"/>
            </a:gs>
            <a:gs pos="25000">
              <a:srgbClr val="606D90">
                <a:alpha val="50000"/>
              </a:srgbClr>
            </a:gs>
            <a:gs pos="63000">
              <a:srgbClr val="3D455B"/>
            </a:gs>
            <a:gs pos="16000">
              <a:schemeClr val="accent4">
                <a:lumMod val="20000"/>
                <a:lumOff val="80000"/>
                <a:alpha val="47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7A8-7D6C-6242-BDA2-F11F75CDB653}"/>
              </a:ext>
            </a:extLst>
          </p:cNvPr>
          <p:cNvSpPr>
            <a:spLocks noGrp="1"/>
          </p:cNvSpPr>
          <p:nvPr>
            <p:ph type="ctrTitle"/>
          </p:nvPr>
        </p:nvSpPr>
        <p:spPr>
          <a:xfrm>
            <a:off x="803188" y="245076"/>
            <a:ext cx="8443783" cy="1375805"/>
          </a:xfrm>
        </p:spPr>
        <p:txBody>
          <a:bodyPr>
            <a:normAutofit/>
          </a:bodyPr>
          <a:lstStyle/>
          <a:p>
            <a:pPr algn="l"/>
            <a:r>
              <a:rPr lang="en-US" sz="8800" dirty="0">
                <a:solidFill>
                  <a:srgbClr val="FCDE79"/>
                </a:solidFill>
                <a:latin typeface="Gloucester MT Extra Condensed" panose="02030808020601010101" pitchFamily="18" charset="77"/>
              </a:rPr>
              <a:t>Any questions?</a:t>
            </a:r>
          </a:p>
        </p:txBody>
      </p:sp>
      <p:sp>
        <p:nvSpPr>
          <p:cNvPr id="3" name="Subtitle 2">
            <a:extLst>
              <a:ext uri="{FF2B5EF4-FFF2-40B4-BE49-F238E27FC236}">
                <a16:creationId xmlns:a16="http://schemas.microsoft.com/office/drawing/2014/main" id="{D76028A9-4D10-0446-B790-3FD31DEC4CE2}"/>
              </a:ext>
            </a:extLst>
          </p:cNvPr>
          <p:cNvSpPr>
            <a:spLocks noGrp="1"/>
          </p:cNvSpPr>
          <p:nvPr>
            <p:ph type="subTitle" idx="1"/>
          </p:nvPr>
        </p:nvSpPr>
        <p:spPr>
          <a:xfrm>
            <a:off x="82892" y="1916454"/>
            <a:ext cx="9328322" cy="3722129"/>
          </a:xfrm>
        </p:spPr>
        <p:txBody>
          <a:bodyPr>
            <a:normAutofit/>
          </a:bodyPr>
          <a:lstStyle/>
          <a:p>
            <a:r>
              <a:rPr lang="en-US" sz="3600" dirty="0">
                <a:solidFill>
                  <a:srgbClr val="FCDE79"/>
                </a:solidFill>
                <a:latin typeface="Lucida Handwriting" panose="03010101010101010101" pitchFamily="66" charset="77"/>
              </a:rPr>
              <a:t>If you have any further questions or need any additional guidance </a:t>
            </a:r>
            <a:r>
              <a:rPr lang="en-US" sz="3600" dirty="0" smtClean="0">
                <a:solidFill>
                  <a:srgbClr val="FCDE79"/>
                </a:solidFill>
                <a:latin typeface="Lucida Handwriting" panose="03010101010101010101" pitchFamily="66" charset="77"/>
              </a:rPr>
              <a:t>please </a:t>
            </a:r>
            <a:r>
              <a:rPr lang="en-US" sz="3600" dirty="0">
                <a:solidFill>
                  <a:srgbClr val="FCDE79"/>
                </a:solidFill>
                <a:latin typeface="Lucida Handwriting" panose="03010101010101010101" pitchFamily="66" charset="77"/>
              </a:rPr>
              <a:t>contact </a:t>
            </a:r>
            <a:r>
              <a:rPr lang="en-US" sz="3600" dirty="0" err="1" smtClean="0">
                <a:solidFill>
                  <a:srgbClr val="FCDE79"/>
                </a:solidFill>
                <a:latin typeface="Lucida Handwriting" panose="03010101010101010101" pitchFamily="66" charset="77"/>
              </a:rPr>
              <a:t>Mr</a:t>
            </a:r>
            <a:r>
              <a:rPr lang="en-US" sz="3600" dirty="0" smtClean="0">
                <a:solidFill>
                  <a:srgbClr val="FCDE79"/>
                </a:solidFill>
                <a:latin typeface="Lucida Handwriting" panose="03010101010101010101" pitchFamily="66" charset="77"/>
              </a:rPr>
              <a:t> Lamb on</a:t>
            </a:r>
            <a:r>
              <a:rPr lang="en-US" sz="3600" dirty="0">
                <a:solidFill>
                  <a:srgbClr val="FCDE79"/>
                </a:solidFill>
                <a:latin typeface="Lucida Handwriting" panose="03010101010101010101" pitchFamily="66" charset="77"/>
              </a:rPr>
              <a:t> </a:t>
            </a:r>
            <a:r>
              <a:rPr lang="en-US" sz="3600" dirty="0" smtClean="0">
                <a:solidFill>
                  <a:srgbClr val="FCDE79"/>
                </a:solidFill>
                <a:latin typeface="Calibri" panose="020F0502020204030204" pitchFamily="34" charset="0"/>
                <a:cs typeface="Calibri" panose="020F0502020204030204" pitchFamily="34" charset="0"/>
              </a:rPr>
              <a:t>lambn@wallingfordschool.com</a:t>
            </a:r>
            <a:endParaRPr lang="en-US" sz="3600" dirty="0">
              <a:solidFill>
                <a:srgbClr val="FCDE79"/>
              </a:solidFill>
              <a:latin typeface="Lucida Handwriting" panose="03010101010101010101" pitchFamily="66" charset="77"/>
            </a:endParaRPr>
          </a:p>
        </p:txBody>
      </p:sp>
      <p:pic>
        <p:nvPicPr>
          <p:cNvPr id="6" name="Picture 5">
            <a:extLst>
              <a:ext uri="{FF2B5EF4-FFF2-40B4-BE49-F238E27FC236}">
                <a16:creationId xmlns:a16="http://schemas.microsoft.com/office/drawing/2014/main" id="{254F8FE7-2522-484E-9AA2-C17BE842E45D}"/>
              </a:ext>
            </a:extLst>
          </p:cNvPr>
          <p:cNvPicPr>
            <a:picLocks noChangeAspect="1"/>
          </p:cNvPicPr>
          <p:nvPr/>
        </p:nvPicPr>
        <p:blipFill>
          <a:blip r:embed="rId2"/>
          <a:stretch>
            <a:fillRect/>
          </a:stretch>
        </p:blipFill>
        <p:spPr>
          <a:xfrm>
            <a:off x="9575456" y="245076"/>
            <a:ext cx="2185087" cy="2224816"/>
          </a:xfrm>
          <a:prstGeom prst="rect">
            <a:avLst/>
          </a:prstGeom>
        </p:spPr>
      </p:pic>
      <p:sp>
        <p:nvSpPr>
          <p:cNvPr id="5" name="Title 1">
            <a:extLst>
              <a:ext uri="{FF2B5EF4-FFF2-40B4-BE49-F238E27FC236}">
                <a16:creationId xmlns:a16="http://schemas.microsoft.com/office/drawing/2014/main" id="{90CFB7A8-7D6C-6242-BDA2-F11F75CDB653}"/>
              </a:ext>
            </a:extLst>
          </p:cNvPr>
          <p:cNvSpPr txBox="1">
            <a:spLocks/>
          </p:cNvSpPr>
          <p:nvPr/>
        </p:nvSpPr>
        <p:spPr>
          <a:xfrm>
            <a:off x="2501900" y="4396128"/>
            <a:ext cx="9360585" cy="18877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6600" dirty="0" smtClean="0">
                <a:solidFill>
                  <a:srgbClr val="FCDE79"/>
                </a:solidFill>
                <a:latin typeface="Gloucester MT Extra Condensed" panose="02030808020601010101" pitchFamily="18" charset="77"/>
              </a:rPr>
              <a:t>Good Luck with the </a:t>
            </a:r>
            <a:r>
              <a:rPr lang="en-US" sz="6600" dirty="0" err="1" smtClean="0">
                <a:solidFill>
                  <a:srgbClr val="FCDE79"/>
                </a:solidFill>
                <a:latin typeface="Gloucester MT Extra Condensed" panose="02030808020601010101" pitchFamily="18" charset="77"/>
              </a:rPr>
              <a:t>the</a:t>
            </a:r>
            <a:r>
              <a:rPr lang="en-US" sz="6600" dirty="0" smtClean="0">
                <a:solidFill>
                  <a:srgbClr val="FCDE79"/>
                </a:solidFill>
                <a:latin typeface="Gloucester MT Extra Condensed" panose="02030808020601010101" pitchFamily="18" charset="77"/>
              </a:rPr>
              <a:t> rest of Year 11, </a:t>
            </a:r>
            <a:r>
              <a:rPr lang="en-US" sz="6600" dirty="0" smtClean="0">
                <a:solidFill>
                  <a:srgbClr val="FCDE79"/>
                </a:solidFill>
                <a:latin typeface="Gloucester MT Extra Condensed" panose="02030808020601010101" pitchFamily="18" charset="77"/>
              </a:rPr>
              <a:t>see you in </a:t>
            </a:r>
            <a:r>
              <a:rPr lang="en-US" sz="6600" dirty="0" smtClean="0">
                <a:solidFill>
                  <a:srgbClr val="FCDE79"/>
                </a:solidFill>
                <a:latin typeface="Gloucester MT Extra Condensed" panose="02030808020601010101" pitchFamily="18" charset="77"/>
              </a:rPr>
              <a:t>September 2021!</a:t>
            </a:r>
            <a:endParaRPr lang="en-US" sz="6600" dirty="0">
              <a:solidFill>
                <a:srgbClr val="FCDE79"/>
              </a:solidFill>
              <a:latin typeface="Gloucester MT Extra Condensed" panose="02030808020601010101" pitchFamily="18" charset="77"/>
            </a:endParaRPr>
          </a:p>
        </p:txBody>
      </p:sp>
    </p:spTree>
    <p:extLst>
      <p:ext uri="{BB962C8B-B14F-4D97-AF65-F5344CB8AC3E}">
        <p14:creationId xmlns:p14="http://schemas.microsoft.com/office/powerpoint/2010/main" val="31621448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TotalTime>
  <Words>476</Words>
  <Application>Microsoft Office PowerPoint</Application>
  <PresentationFormat>Widescreen</PresentationFormat>
  <Paragraphs>43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Gloucester MT Extra Condensed</vt:lpstr>
      <vt:lpstr>Lucida Handwriting</vt:lpstr>
      <vt:lpstr>Times New Roman</vt:lpstr>
      <vt:lpstr>Office Theme</vt:lpstr>
      <vt:lpstr>Welcome</vt:lpstr>
      <vt:lpstr>Meet the team:</vt:lpstr>
      <vt:lpstr>About the Course:</vt:lpstr>
      <vt:lpstr>What does a typical lesson look like?</vt:lpstr>
      <vt:lpstr>PowerPoint Presentation</vt:lpstr>
      <vt:lpstr>What can I do in the future?</vt:lpstr>
      <vt:lpstr>What do the students say?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Jones</dc:creator>
  <cp:lastModifiedBy>Nick LAMB</cp:lastModifiedBy>
  <cp:revision>29</cp:revision>
  <dcterms:created xsi:type="dcterms:W3CDTF">2020-05-31T11:14:02Z</dcterms:created>
  <dcterms:modified xsi:type="dcterms:W3CDTF">2020-09-28T15:08:51Z</dcterms:modified>
</cp:coreProperties>
</file>